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57" r:id="rId5"/>
    <p:sldId id="263" r:id="rId6"/>
    <p:sldId id="261" r:id="rId7"/>
    <p:sldId id="262" r:id="rId8"/>
    <p:sldId id="258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0003"/>
    <a:srgbClr val="62139E"/>
    <a:srgbClr val="219797"/>
    <a:srgbClr val="E3CD74"/>
    <a:srgbClr val="EEB42D"/>
    <a:srgbClr val="EED4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7" autoAdjust="0"/>
    <p:restoredTop sz="94649" autoAdjust="0"/>
  </p:normalViewPr>
  <p:slideViewPr>
    <p:cSldViewPr>
      <p:cViewPr>
        <p:scale>
          <a:sx n="60" d="100"/>
          <a:sy n="60" d="100"/>
        </p:scale>
        <p:origin x="-81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165337-13B1-450E-92AA-0EA34D27707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A348F1-4480-42A6-B26B-83A28F4527BC}">
      <dgm:prSet custT="1"/>
      <dgm:spPr>
        <a:solidFill>
          <a:schemeClr val="accent2">
            <a:lumMod val="10000"/>
          </a:schemeClr>
        </a:solidFill>
      </dgm:spPr>
      <dgm:t>
        <a:bodyPr/>
        <a:lstStyle/>
        <a:p>
          <a:pPr algn="ctr" rtl="0"/>
          <a:r>
            <a:rPr lang="en-US" sz="2400" b="1" dirty="0" smtClean="0">
              <a:solidFill>
                <a:schemeClr val="tx1">
                  <a:lumMod val="20000"/>
                  <a:lumOff val="80000"/>
                </a:schemeClr>
              </a:solidFill>
            </a:rPr>
            <a:t>CTL-Room 1109</a:t>
          </a:r>
          <a:br>
            <a:rPr lang="en-US" sz="2400" b="1" dirty="0" smtClean="0">
              <a:solidFill>
                <a:schemeClr val="tx1">
                  <a:lumMod val="20000"/>
                  <a:lumOff val="80000"/>
                </a:schemeClr>
              </a:solidFill>
            </a:rPr>
          </a:br>
          <a:r>
            <a:rPr lang="en-US" sz="2000" b="1" dirty="0" smtClean="0">
              <a:solidFill>
                <a:schemeClr val="tx1">
                  <a:lumMod val="20000"/>
                  <a:lumOff val="80000"/>
                </a:schemeClr>
              </a:solidFill>
            </a:rPr>
            <a:t>231-777-0214</a:t>
          </a:r>
          <a:endParaRPr lang="en-US" sz="2000" b="1" dirty="0">
            <a:solidFill>
              <a:schemeClr val="tx1">
                <a:lumMod val="20000"/>
                <a:lumOff val="80000"/>
              </a:schemeClr>
            </a:solidFill>
          </a:endParaRPr>
        </a:p>
      </dgm:t>
    </dgm:pt>
    <dgm:pt modelId="{26AFAE91-2850-47C2-836E-88451CDE9EFE}" type="parTrans" cxnId="{51C15CEA-E16F-4C16-AA51-49552F8DB8C6}">
      <dgm:prSet/>
      <dgm:spPr/>
      <dgm:t>
        <a:bodyPr/>
        <a:lstStyle/>
        <a:p>
          <a:endParaRPr lang="en-US"/>
        </a:p>
      </dgm:t>
    </dgm:pt>
    <dgm:pt modelId="{4C12A757-C531-441C-A1AB-23DDB90D8BBF}" type="sibTrans" cxnId="{51C15CEA-E16F-4C16-AA51-49552F8DB8C6}">
      <dgm:prSet/>
      <dgm:spPr/>
      <dgm:t>
        <a:bodyPr/>
        <a:lstStyle/>
        <a:p>
          <a:endParaRPr lang="en-US"/>
        </a:p>
      </dgm:t>
    </dgm:pt>
    <dgm:pt modelId="{21D9C1C8-BD90-4782-AA1E-97BC775FCE51}" type="pres">
      <dgm:prSet presAssocID="{14165337-13B1-450E-92AA-0EA34D27707A}" presName="linear" presStyleCnt="0">
        <dgm:presLayoutVars>
          <dgm:animLvl val="lvl"/>
          <dgm:resizeHandles val="exact"/>
        </dgm:presLayoutVars>
      </dgm:prSet>
      <dgm:spPr/>
    </dgm:pt>
    <dgm:pt modelId="{6B1E973E-0C3E-467C-A14C-D455F4C6F9E4}" type="pres">
      <dgm:prSet presAssocID="{84A348F1-4480-42A6-B26B-83A28F4527B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016EF38-BEC8-468D-8E34-C7EB952268BA}" type="presOf" srcId="{14165337-13B1-450E-92AA-0EA34D27707A}" destId="{21D9C1C8-BD90-4782-AA1E-97BC775FCE51}" srcOrd="0" destOrd="0" presId="urn:microsoft.com/office/officeart/2005/8/layout/vList2"/>
    <dgm:cxn modelId="{028EA033-F4A2-4E51-A2F1-DC6D8A1B218A}" type="presOf" srcId="{84A348F1-4480-42A6-B26B-83A28F4527BC}" destId="{6B1E973E-0C3E-467C-A14C-D455F4C6F9E4}" srcOrd="0" destOrd="0" presId="urn:microsoft.com/office/officeart/2005/8/layout/vList2"/>
    <dgm:cxn modelId="{51C15CEA-E16F-4C16-AA51-49552F8DB8C6}" srcId="{14165337-13B1-450E-92AA-0EA34D27707A}" destId="{84A348F1-4480-42A6-B26B-83A28F4527BC}" srcOrd="0" destOrd="0" parTransId="{26AFAE91-2850-47C2-836E-88451CDE9EFE}" sibTransId="{4C12A757-C531-441C-A1AB-23DDB90D8BBF}"/>
    <dgm:cxn modelId="{0FF9CF53-0B00-49D5-B8E6-854354778B1F}" type="presParOf" srcId="{21D9C1C8-BD90-4782-AA1E-97BC775FCE51}" destId="{6B1E973E-0C3E-467C-A14C-D455F4C6F9E4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7BA92C-2FEC-447B-9DF1-AD4A50EA958E}" type="datetimeFigureOut">
              <a:rPr lang="en-US"/>
              <a:pPr>
                <a:defRPr/>
              </a:pPr>
              <a:t>2/10/2009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3CF183D-24A8-4CBE-B048-470DFD351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125AD6-5768-411F-9DF8-CD906E99CDE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3188"/>
            <a:ext cx="8229600" cy="1165225"/>
          </a:xfrm>
        </p:spPr>
        <p:txBody>
          <a:bodyPr/>
          <a:lstStyle>
            <a:lvl1pPr>
              <a:lnSpc>
                <a:spcPct val="80000"/>
              </a:lnSpc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43000"/>
            <a:ext cx="6140450" cy="519113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15-Jan-09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477000"/>
            <a:ext cx="4343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Sarah Lelgarde Swart, MM, MLIS – Muskegon Community College Center for Teaching and Learning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003CC-15C3-4D77-9197-C1ECB1D2E0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15-Jan-09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Sarah Lelgarde Swart, MM, MLIS – Muskegon Community College Center for Teaching and Learning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39210-AE16-4E21-B4C5-0BD06B753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828800"/>
            <a:ext cx="20764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60769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15-Jan-09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Sarah Lelgarde Swart, MM, MLIS – Muskegon Community College Center for Teaching and Learning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D8C1C-EF66-4CE1-AEF4-64576F199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15-Jan-09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Sarah Lelgarde Swart, MM, MLIS – Muskegon Community College Center for Teaching and Learning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D4AEB-D5A4-41FF-BB71-46A5F8C4F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15-Jan-09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Sarah Lelgarde Swart, MM, MLIS – Muskegon Community College Center for Teaching and Learning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AA0D5-ED9E-4C55-8FDB-3E2AA9CBC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000"/>
            <a:ext cx="4076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667000"/>
            <a:ext cx="4076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15-Jan-09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Sarah Lelgarde Swart, MM, MLIS – Muskegon Community College Center for Teaching and Learning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E188C-0F94-477A-8CEB-272C34CF9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15-Jan-09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Sarah Lelgarde Swart, MM, MLIS – Muskegon Community College Center for Teaching and Learning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042F0-62B0-48AB-9FDB-220E4BDB0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15-Jan-09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Sarah Lelgarde Swart, MM, MLIS – Muskegon Community College Center for Teaching and Learning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5CD15-00E4-4A65-BE7A-496E018AF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15-Jan-09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Sarah Lelgarde Swart, MM, MLIS – Muskegon Community College Center for Teaching and Learning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8761-544D-49A0-BD24-DABF30AA6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15-Jan-09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Sarah Lelgarde Swart, MM, MLIS – Muskegon Community College Center for Teaching and Learning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BB2E7-4982-4B2D-B45B-74DCDA60C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15-Jan-09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Sarah Lelgarde Swart, MM, MLIS – Muskegon Community College Center for Teaching and Learning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273E4-E7EA-4E7B-A573-6E8C46217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288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667000"/>
            <a:ext cx="8305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956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r>
              <a:rPr lang="en-US"/>
              <a:t>15-Jan-09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r>
              <a:rPr lang="en-US"/>
              <a:t>© Sarah Lelgarde Swart, MM, MLIS – Muskegon Community College Center for Teaching and Learning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9AF4C2A8-4A75-40E7-9963-B9C1BF803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diagramColors" Target="../diagrams/colors1.xml"/><Relationship Id="rId5" Type="http://schemas.openxmlformats.org/officeDocument/2006/relationships/image" Target="../media/image6.wmf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5.wmf"/><Relationship Id="rId9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Teaching Techie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can be one too!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15-Jan-09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E2741D-6837-45D1-8FEA-BB6A825D0DA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0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Sarah Lelgarde Swart, MM, MLIS – Muskegon Community College Center for Teaching and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Tests and Quizzes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Use POOL MANAGER to create reusable questions</a:t>
            </a:r>
          </a:p>
          <a:p>
            <a:pPr eaLnBrk="1" hangingPunct="1"/>
            <a:r>
              <a:rPr lang="en-US" sz="2800" smtClean="0"/>
              <a:t>Use TEST MANAGER to create tests</a:t>
            </a:r>
          </a:p>
          <a:p>
            <a:pPr eaLnBrk="1" hangingPunct="1"/>
            <a:r>
              <a:rPr lang="en-US" sz="2800" smtClean="0"/>
              <a:t>Use the test link in a course content area to deploy a test – set options with Test Options link</a:t>
            </a:r>
          </a:p>
          <a:p>
            <a:pPr eaLnBrk="1" hangingPunct="1"/>
            <a:r>
              <a:rPr lang="en-US" sz="2800" smtClean="0"/>
              <a:t>Grade Center column automatically created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15-Jan-09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Sarah Lelgarde Swart, MM, MLIS – Muskegon Community College Center for Teaching and Learning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8B1A05-5B4E-455A-8E91-AB50CF8C48E0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 Center Options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Timed quizzes – allow at least 2 minutes per question (reading and thinking time)</a:t>
            </a:r>
          </a:p>
          <a:p>
            <a:pPr eaLnBrk="1" hangingPunct="1"/>
            <a:r>
              <a:rPr lang="en-US" smtClean="0"/>
              <a:t>Randomize Questions – students will see questions in a different order from others</a:t>
            </a:r>
          </a:p>
          <a:p>
            <a:pPr eaLnBrk="1" hangingPunct="1"/>
            <a:r>
              <a:rPr lang="en-US" smtClean="0"/>
              <a:t>Use Random Block or Pool Upload to use questions from a pool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15-Jan-09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Sarah Lelgarde Swart, MM, MLIS – Muskegon Community College Center for Teaching and Learning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CF226E-6825-41A8-BDE9-10AA7FD2390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 Types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dropdown list to select question types – many available!</a:t>
            </a:r>
          </a:p>
          <a:p>
            <a:pPr eaLnBrk="1" hangingPunct="1"/>
            <a:r>
              <a:rPr lang="en-US" smtClean="0"/>
              <a:t>Can use images for questions and/or answers</a:t>
            </a:r>
          </a:p>
          <a:p>
            <a:pPr eaLnBrk="1" hangingPunct="1"/>
            <a:r>
              <a:rPr lang="en-US" smtClean="0"/>
              <a:t>Use Creation Settings to set options for test, uncheck options not needed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15-Jan-09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Sarah Lelgarde Swart, MM, MLIS – Muskegon Community College Center for Teaching and Learning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892E63-2EEF-450D-AC66-B8A871C91A84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External Links to link to a website on the Internet (you can set to open in the Blackboard window or a new window)</a:t>
            </a:r>
          </a:p>
          <a:p>
            <a:pPr eaLnBrk="1" hangingPunct="1"/>
            <a:r>
              <a:rPr lang="en-US" smtClean="0"/>
              <a:t>Use Course Links to link from one area of your course to another (great for leading students to discussion board directly!)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15-Jan-09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Sarah Lelgarde Swart, MM, MLIS – Muskegon Community College Center for Teaching and Learning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2F34A3-DEC0-4831-91A5-19AD16986DAE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15-Jan-09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Sarah Lelgarde Swart, MM, MLIS – Muskegon Community College Center for Teaching and Learning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4C7FD6-7B22-422C-B095-6233FD4E9E90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17413" name="Picture 2" descr="C:\Documents and Settings\swarts\Local Settings\Temporary Internet Files\Content.IE5\JX83I5DP\MCj0104838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0" y="2743200"/>
            <a:ext cx="1820863" cy="1139825"/>
          </a:xfrm>
          <a:noFill/>
        </p:spPr>
      </p:pic>
      <p:pic>
        <p:nvPicPr>
          <p:cNvPr id="17414" name="Picture 3" descr="C:\Documents and Settings\swarts\Local Settings\Temporary Internet Files\Content.IE5\7KL0NVKE\MCj010479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590800"/>
            <a:ext cx="1824038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4" descr="C:\Documents and Settings\swarts\Local Settings\Temporary Internet Files\Content.IE5\UP50EV3S\MCj0105222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1905000"/>
            <a:ext cx="1838325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5" descr="C:\Documents and Settings\swarts\Local Settings\Temporary Internet Files\Content.IE5\KC51EDAQ\MCj010493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3657600"/>
            <a:ext cx="1814513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6" descr="C:\Documents and Settings\swarts\Local Settings\Temporary Internet Files\Content.IE5\ZVZBD1YH\MCj0105140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2200" y="4114800"/>
            <a:ext cx="153035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7" descr="C:\Documents and Settings\swarts\Local Settings\Temporary Internet Files\Content.IE5\JX83I5DP\MCj0104898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000" y="3733800"/>
            <a:ext cx="18192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Diagram 14"/>
          <p:cNvGraphicFramePr/>
          <p:nvPr/>
        </p:nvGraphicFramePr>
        <p:xfrm>
          <a:off x="533400" y="5029200"/>
          <a:ext cx="2902781" cy="95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Thinking About Your Objectives and Goals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09800"/>
            <a:ext cx="7772400" cy="2197100"/>
          </a:xfrm>
        </p:spPr>
        <p:txBody>
          <a:bodyPr/>
          <a:lstStyle/>
          <a:p>
            <a:pPr eaLnBrk="1" hangingPunct="1"/>
            <a:r>
              <a:rPr lang="en-US" smtClean="0"/>
              <a:t>Site Organization</a:t>
            </a:r>
          </a:p>
          <a:p>
            <a:pPr eaLnBrk="1" hangingPunct="1"/>
            <a:r>
              <a:rPr lang="en-US" smtClean="0"/>
              <a:t>Best Practices: Effective Design Tips</a:t>
            </a:r>
          </a:p>
          <a:p>
            <a:pPr eaLnBrk="1" hangingPunct="1"/>
            <a:r>
              <a:rPr lang="en-US" smtClean="0"/>
              <a:t>Enrollment Practices at MCC</a:t>
            </a:r>
          </a:p>
          <a:p>
            <a:pPr eaLnBrk="1" hangingPunct="1"/>
            <a:r>
              <a:rPr lang="en-US" smtClean="0"/>
              <a:t>Textbook Publisher Content Support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15-Jan-09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Sarah Lelgarde Swart, MM, MLIS – Muskegon Community College Center for Teaching and Learning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47C45B-8D47-490B-AB3F-1A888EDA960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Site Organization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of minimal buttons </a:t>
            </a:r>
          </a:p>
          <a:p>
            <a:pPr lvl="1" eaLnBrk="1" hangingPunct="1"/>
            <a:r>
              <a:rPr lang="en-US" smtClean="0"/>
              <a:t>Use folders to organize within areas</a:t>
            </a:r>
          </a:p>
          <a:p>
            <a:pPr eaLnBrk="1" hangingPunct="1"/>
            <a:r>
              <a:rPr lang="en-US" smtClean="0"/>
              <a:t>Consistency is Key</a:t>
            </a:r>
          </a:p>
          <a:p>
            <a:pPr eaLnBrk="1" hangingPunct="1"/>
            <a:r>
              <a:rPr lang="en-US" smtClean="0"/>
              <a:t>Use pdf and rtf files … but</a:t>
            </a:r>
          </a:p>
          <a:p>
            <a:pPr lvl="1" eaLnBrk="1" hangingPunct="1"/>
            <a:r>
              <a:rPr lang="en-US" smtClean="0"/>
              <a:t>Provide text content so that downloads are not necessary to view content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15-Jan-09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Sarah Lelgarde Swart, MM, MLIS – Muskegon Community College Center for Teaching and Learning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C1B8C2-D086-4F58-8F61-ACF4F07D9FD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Effective Design Tips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Communicate regularly with students via eMail and Announcements</a:t>
            </a:r>
          </a:p>
          <a:p>
            <a:pPr eaLnBrk="1" hangingPunct="1"/>
            <a:r>
              <a:rPr lang="en-US" smtClean="0"/>
              <a:t>Make students responsible for reading announcements 3+ times a week</a:t>
            </a:r>
          </a:p>
          <a:p>
            <a:pPr eaLnBrk="1" hangingPunct="1"/>
            <a:r>
              <a:rPr lang="en-US" smtClean="0"/>
              <a:t>Consistent Organization of site</a:t>
            </a:r>
          </a:p>
          <a:p>
            <a:pPr eaLnBrk="1" hangingPunct="1"/>
            <a:r>
              <a:rPr lang="en-US" smtClean="0"/>
              <a:t>Remember to make site available!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09600" y="6172200"/>
            <a:ext cx="1295400" cy="457200"/>
          </a:xfrm>
          <a:noFill/>
        </p:spPr>
        <p:txBody>
          <a:bodyPr/>
          <a:lstStyle/>
          <a:p>
            <a:r>
              <a:rPr lang="en-US" smtClean="0"/>
              <a:t>15-Jan-09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248400"/>
            <a:ext cx="5486400" cy="457200"/>
          </a:xfrm>
          <a:noFill/>
        </p:spPr>
        <p:txBody>
          <a:bodyPr/>
          <a:lstStyle/>
          <a:p>
            <a:r>
              <a:rPr lang="en-US" smtClean="0"/>
              <a:t>© Sarah Lelgarde Swart, MM, MLIS – Muskegon Community College </a:t>
            </a:r>
            <a:br>
              <a:rPr lang="en-US" smtClean="0"/>
            </a:br>
            <a:r>
              <a:rPr lang="en-US" smtClean="0"/>
              <a:t>Center for Teaching and Learning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9A2C9C-B0EE-41B2-B5B6-15CFA9A6A220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Enrollment Practices at MCC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305800" cy="3505200"/>
          </a:xfrm>
        </p:spPr>
        <p:txBody>
          <a:bodyPr/>
          <a:lstStyle/>
          <a:p>
            <a:pPr eaLnBrk="1" hangingPunct="1"/>
            <a:r>
              <a:rPr lang="en-US" sz="2400" smtClean="0"/>
              <a:t>Daily interface with WebAdvisor to update class list</a:t>
            </a:r>
          </a:p>
          <a:p>
            <a:pPr lvl="1" eaLnBrk="1" hangingPunct="1"/>
            <a:r>
              <a:rPr lang="en-US" sz="2400" smtClean="0"/>
              <a:t>Students will be hidden when there is a hold issue with the registrar</a:t>
            </a:r>
          </a:p>
          <a:p>
            <a:pPr lvl="1" eaLnBrk="1" hangingPunct="1"/>
            <a:r>
              <a:rPr lang="en-US" sz="2400" smtClean="0"/>
              <a:t>List is updated daily</a:t>
            </a:r>
          </a:p>
          <a:p>
            <a:pPr eaLnBrk="1" hangingPunct="1"/>
            <a:r>
              <a:rPr lang="en-US" sz="2400" smtClean="0"/>
              <a:t>Enrollments for Incompletes must be requested through OIT</a:t>
            </a:r>
          </a:p>
          <a:p>
            <a:pPr eaLnBrk="1" hangingPunct="1"/>
            <a:r>
              <a:rPr lang="en-US" sz="2400" smtClean="0"/>
              <a:t>Enrollments for Directed Study must be created through the registration (datatel) process</a:t>
            </a:r>
          </a:p>
          <a:p>
            <a:pPr lvl="1" eaLnBrk="1" hangingPunct="1"/>
            <a:endParaRPr lang="en-US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15-Jan-09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Sarah Lelgarde Swart, MM, MLIS – Muskegon Community College Center for Teaching and Learning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67DBBB-B581-43C1-BFB7-69357F4BBAD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Ask Your Textbook Publisher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Cartridge</a:t>
            </a:r>
          </a:p>
          <a:p>
            <a:pPr eaLnBrk="1" hangingPunct="1"/>
            <a:r>
              <a:rPr lang="en-US" smtClean="0"/>
              <a:t>Other electronic content</a:t>
            </a:r>
          </a:p>
          <a:p>
            <a:pPr eaLnBrk="1" hangingPunct="1"/>
            <a:r>
              <a:rPr lang="en-US" smtClean="0"/>
              <a:t>Look for Instructor CD and other resources (often listed in the Teacher’s Edition or on publisher website page for your textbook)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15-Jan-09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Sarah Lelgarde Swart, MM, MLIS – Muskegon Community College Center for Teaching and Learning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A9B46B-5FB3-42FA-8033-58DCE5665A8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Learning object types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2273300"/>
          </a:xfrm>
        </p:spPr>
        <p:txBody>
          <a:bodyPr/>
          <a:lstStyle/>
          <a:p>
            <a:pPr eaLnBrk="1" hangingPunct="1"/>
            <a:r>
              <a:rPr lang="en-US" smtClean="0"/>
              <a:t>Folders and Items</a:t>
            </a:r>
          </a:p>
          <a:p>
            <a:pPr eaLnBrk="1" hangingPunct="1"/>
            <a:r>
              <a:rPr lang="en-US" smtClean="0"/>
              <a:t>Assignments</a:t>
            </a:r>
          </a:p>
          <a:p>
            <a:pPr eaLnBrk="1" hangingPunct="1"/>
            <a:r>
              <a:rPr lang="en-US" smtClean="0"/>
              <a:t>Tests and Quizzes</a:t>
            </a:r>
          </a:p>
          <a:p>
            <a:pPr eaLnBrk="1" hangingPunct="1"/>
            <a:r>
              <a:rPr lang="en-US" smtClean="0"/>
              <a:t>External Links</a:t>
            </a:r>
          </a:p>
          <a:p>
            <a:pPr eaLnBrk="1" hangingPunct="1"/>
            <a:r>
              <a:rPr lang="en-US" smtClean="0"/>
              <a:t>Course Links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15-Jan-09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Sarah Lelgarde Swart, MM, MLIS – Muskegon Community College Center for Teaching and Learning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12A09A-C3E2-460B-96C2-4929C4A5B091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Folders and Items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 practice: make folders first</a:t>
            </a:r>
          </a:p>
          <a:p>
            <a:pPr lvl="1" eaLnBrk="1" hangingPunct="1"/>
            <a:r>
              <a:rPr lang="en-US" smtClean="0"/>
              <a:t>Next Add items</a:t>
            </a:r>
          </a:p>
          <a:p>
            <a:pPr lvl="1" eaLnBrk="1" hangingPunct="1"/>
            <a:r>
              <a:rPr lang="en-US" smtClean="0"/>
              <a:t>Use Course Links to drive students to other areas in your course site</a:t>
            </a:r>
          </a:p>
          <a:p>
            <a:pPr eaLnBrk="1" hangingPunct="1"/>
            <a:r>
              <a:rPr lang="en-US" smtClean="0"/>
              <a:t>Upload items when needed for download,  provide text view on screen (copy/paste)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172200"/>
            <a:ext cx="1295400" cy="457200"/>
          </a:xfrm>
          <a:noFill/>
        </p:spPr>
        <p:txBody>
          <a:bodyPr/>
          <a:lstStyle/>
          <a:p>
            <a:r>
              <a:rPr lang="en-US" smtClean="0"/>
              <a:t>15-Jan-09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248400"/>
            <a:ext cx="6248400" cy="457200"/>
          </a:xfrm>
          <a:noFill/>
        </p:spPr>
        <p:txBody>
          <a:bodyPr/>
          <a:lstStyle/>
          <a:p>
            <a:r>
              <a:rPr lang="en-US" smtClean="0"/>
              <a:t>© Sarah Lelgarde Swart, MM, MLIS – Muskegon Community College Center for Teaching and Learning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70E200-A337-4966-9E53-C615A33F9322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 Feature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Within any content area, use the dropdown list to create assignments (and grade center item!)</a:t>
            </a:r>
          </a:p>
          <a:p>
            <a:pPr eaLnBrk="1" hangingPunct="1"/>
            <a:r>
              <a:rPr lang="en-US" sz="2400" smtClean="0"/>
              <a:t>Students will be provided with a View/Complete link to upload a file</a:t>
            </a:r>
          </a:p>
          <a:p>
            <a:pPr eaLnBrk="1" hangingPunct="1"/>
            <a:r>
              <a:rPr lang="en-US" sz="2400" smtClean="0"/>
              <a:t>No need to create a separate grade center column</a:t>
            </a:r>
          </a:p>
          <a:p>
            <a:pPr eaLnBrk="1" hangingPunct="1"/>
            <a:r>
              <a:rPr lang="en-US" sz="2400" smtClean="0"/>
              <a:t>! In green box will indicate paper has been submitted to you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15-Jan-09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Sarah Lelgarde Swart, MM, MLIS – Muskegon Community College Center for Teaching and Learning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210E24-2E0A-4B4E-9044-F9467AFA746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ology at work design template">
  <a:themeElements>
    <a:clrScheme name="Default Design 8">
      <a:dk1>
        <a:srgbClr val="58572B"/>
      </a:dk1>
      <a:lt1>
        <a:srgbClr val="FFFFFF"/>
      </a:lt1>
      <a:dk2>
        <a:srgbClr val="808000"/>
      </a:dk2>
      <a:lt2>
        <a:srgbClr val="333333"/>
      </a:lt2>
      <a:accent1>
        <a:srgbClr val="CCCC99"/>
      </a:accent1>
      <a:accent2>
        <a:srgbClr val="FFFFCC"/>
      </a:accent2>
      <a:accent3>
        <a:srgbClr val="FFFFFF"/>
      </a:accent3>
      <a:accent4>
        <a:srgbClr val="4A4923"/>
      </a:accent4>
      <a:accent5>
        <a:srgbClr val="E2E2CA"/>
      </a:accent5>
      <a:accent6>
        <a:srgbClr val="E7E7B9"/>
      </a:accent6>
      <a:hlink>
        <a:srgbClr val="990000"/>
      </a:hlink>
      <a:folHlink>
        <a:srgbClr val="6633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4D4D4D"/>
        </a:dk1>
        <a:lt1>
          <a:srgbClr val="FFFFD9"/>
        </a:lt1>
        <a:dk2>
          <a:srgbClr val="000000"/>
        </a:dk2>
        <a:lt2>
          <a:srgbClr val="7F7F7D"/>
        </a:lt2>
        <a:accent1>
          <a:srgbClr val="DEDACF"/>
        </a:accent1>
        <a:accent2>
          <a:srgbClr val="536D89"/>
        </a:accent2>
        <a:accent3>
          <a:srgbClr val="FFFFE9"/>
        </a:accent3>
        <a:accent4>
          <a:srgbClr val="404040"/>
        </a:accent4>
        <a:accent5>
          <a:srgbClr val="ECEAE4"/>
        </a:accent5>
        <a:accent6>
          <a:srgbClr val="4A627C"/>
        </a:accent6>
        <a:hlink>
          <a:srgbClr val="943C35"/>
        </a:hlink>
        <a:folHlink>
          <a:srgbClr val="6340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1EAED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EEF3F4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85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666666"/>
        </a:dk1>
        <a:lt1>
          <a:srgbClr val="FFFFFF"/>
        </a:lt1>
        <a:dk2>
          <a:srgbClr val="000000"/>
        </a:dk2>
        <a:lt2>
          <a:srgbClr val="333333"/>
        </a:lt2>
        <a:accent1>
          <a:srgbClr val="D7DCC8"/>
        </a:accent1>
        <a:accent2>
          <a:srgbClr val="8DC6FF"/>
        </a:accent2>
        <a:accent3>
          <a:srgbClr val="FFFFFF"/>
        </a:accent3>
        <a:accent4>
          <a:srgbClr val="565656"/>
        </a:accent4>
        <a:accent5>
          <a:srgbClr val="E8EBE0"/>
        </a:accent5>
        <a:accent6>
          <a:srgbClr val="7FB3E7"/>
        </a:accent6>
        <a:hlink>
          <a:srgbClr val="0066CC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58572B"/>
        </a:dk1>
        <a:lt1>
          <a:srgbClr val="FFFFFF"/>
        </a:lt1>
        <a:dk2>
          <a:srgbClr val="808000"/>
        </a:dk2>
        <a:lt2>
          <a:srgbClr val="333333"/>
        </a:lt2>
        <a:accent1>
          <a:srgbClr val="CCCC99"/>
        </a:accent1>
        <a:accent2>
          <a:srgbClr val="FFFFCC"/>
        </a:accent2>
        <a:accent3>
          <a:srgbClr val="FFFFFF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666633"/>
        </a:dk1>
        <a:lt1>
          <a:srgbClr val="008080"/>
        </a:lt1>
        <a:dk2>
          <a:srgbClr val="808000"/>
        </a:dk2>
        <a:lt2>
          <a:srgbClr val="005A58"/>
        </a:lt2>
        <a:accent1>
          <a:srgbClr val="B5C6B3"/>
        </a:accent1>
        <a:accent2>
          <a:srgbClr val="FFA962"/>
        </a:accent2>
        <a:accent3>
          <a:srgbClr val="AAC0C0"/>
        </a:accent3>
        <a:accent4>
          <a:srgbClr val="56562A"/>
        </a:accent4>
        <a:accent5>
          <a:srgbClr val="D7DFD6"/>
        </a:accent5>
        <a:accent6>
          <a:srgbClr val="E79958"/>
        </a:accent6>
        <a:hlink>
          <a:srgbClr val="FFEFCE"/>
        </a:hlink>
        <a:folHlink>
          <a:srgbClr val="A74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3366"/>
        </a:dk1>
        <a:lt1>
          <a:srgbClr val="A28E73"/>
        </a:lt1>
        <a:dk2>
          <a:srgbClr val="000099"/>
        </a:dk2>
        <a:lt2>
          <a:srgbClr val="D2C368"/>
        </a:lt2>
        <a:accent1>
          <a:srgbClr val="D1EBEA"/>
        </a:accent1>
        <a:accent2>
          <a:srgbClr val="CEC975"/>
        </a:accent2>
        <a:accent3>
          <a:srgbClr val="AAAACA"/>
        </a:accent3>
        <a:accent4>
          <a:srgbClr val="8A7861"/>
        </a:accent4>
        <a:accent5>
          <a:srgbClr val="E5F3F3"/>
        </a:accent5>
        <a:accent6>
          <a:srgbClr val="BAB669"/>
        </a:accent6>
        <a:hlink>
          <a:srgbClr val="7EBA93"/>
        </a:hlink>
        <a:folHlink>
          <a:srgbClr val="F09D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6699"/>
        </a:dk1>
        <a:lt1>
          <a:srgbClr val="969696"/>
        </a:lt1>
        <a:dk2>
          <a:srgbClr val="000000"/>
        </a:dk2>
        <a:lt2>
          <a:srgbClr val="517FA1"/>
        </a:lt2>
        <a:accent1>
          <a:srgbClr val="F3F5DD"/>
        </a:accent1>
        <a:accent2>
          <a:srgbClr val="CB4B0A"/>
        </a:accent2>
        <a:accent3>
          <a:srgbClr val="AAAAAA"/>
        </a:accent3>
        <a:accent4>
          <a:srgbClr val="7F7F7F"/>
        </a:accent4>
        <a:accent5>
          <a:srgbClr val="F8F9EB"/>
        </a:accent5>
        <a:accent6>
          <a:srgbClr val="B84308"/>
        </a:accent6>
        <a:hlink>
          <a:srgbClr val="D4B224"/>
        </a:hlink>
        <a:folHlink>
          <a:srgbClr val="D58E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5C1F00"/>
        </a:dk1>
        <a:lt1>
          <a:srgbClr val="8FA418"/>
        </a:lt1>
        <a:dk2>
          <a:srgbClr val="800000"/>
        </a:dk2>
        <a:lt2>
          <a:srgbClr val="A89546"/>
        </a:lt2>
        <a:accent1>
          <a:srgbClr val="EDF6BE"/>
        </a:accent1>
        <a:accent2>
          <a:srgbClr val="ADBC00"/>
        </a:accent2>
        <a:accent3>
          <a:srgbClr val="C0AAAA"/>
        </a:accent3>
        <a:accent4>
          <a:srgbClr val="798B13"/>
        </a:accent4>
        <a:accent5>
          <a:srgbClr val="F4FADB"/>
        </a:accent5>
        <a:accent6>
          <a:srgbClr val="9CAA00"/>
        </a:accent6>
        <a:hlink>
          <a:srgbClr val="FF7500"/>
        </a:hlink>
        <a:folHlink>
          <a:srgbClr val="3E5E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Technology at work design template</Template>
  <TotalTime>112</TotalTime>
  <Words>718</Words>
  <Application>Microsoft PowerPoint</Application>
  <PresentationFormat>On-screen Show (4:3)</PresentationFormat>
  <Paragraphs>104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Technology at work design template</vt:lpstr>
      <vt:lpstr>Teaching Techie</vt:lpstr>
      <vt:lpstr>Thinking About Your Objectives and Goals</vt:lpstr>
      <vt:lpstr>Site Organization</vt:lpstr>
      <vt:lpstr>Effective Design Tips</vt:lpstr>
      <vt:lpstr>Enrollment Practices at MCC</vt:lpstr>
      <vt:lpstr>Ask Your Textbook Publisher</vt:lpstr>
      <vt:lpstr>Learning object types</vt:lpstr>
      <vt:lpstr>Folders and Items</vt:lpstr>
      <vt:lpstr>Assignment Feature</vt:lpstr>
      <vt:lpstr>Tests and Quizzes</vt:lpstr>
      <vt:lpstr>Test Center Options</vt:lpstr>
      <vt:lpstr>Question Types</vt:lpstr>
      <vt:lpstr>Links</vt:lpstr>
      <vt:lpstr>Slide 14</vt:lpstr>
    </vt:vector>
  </TitlesOfParts>
  <Manager/>
  <Company>Muskegon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Techie</dc:title>
  <dc:subject/>
  <dc:creator>Sarah Swart</dc:creator>
  <cp:keywords/>
  <dc:description/>
  <cp:lastModifiedBy>Sarah Swart</cp:lastModifiedBy>
  <cp:revision>9</cp:revision>
  <cp:lastPrinted>1601-01-01T00:00:00Z</cp:lastPrinted>
  <dcterms:created xsi:type="dcterms:W3CDTF">2009-01-15T16:44:15Z</dcterms:created>
  <dcterms:modified xsi:type="dcterms:W3CDTF">2009-02-10T13:40:38Z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TC010721571033</vt:lpwstr>
  </property>
</Properties>
</file>