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</p:sldMasterIdLst>
  <p:notesMasterIdLst>
    <p:notesMasterId r:id="rId11"/>
  </p:notesMasterIdLst>
  <p:sldIdLst>
    <p:sldId id="258" r:id="rId3"/>
    <p:sldId id="260" r:id="rId4"/>
    <p:sldId id="270" r:id="rId5"/>
    <p:sldId id="283" r:id="rId6"/>
    <p:sldId id="280" r:id="rId7"/>
    <p:sldId id="282" r:id="rId8"/>
    <p:sldId id="281" r:id="rId9"/>
    <p:sldId id="272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us-ascii"/>
  <p:showPr showNarration="1">
    <p:present/>
    <p:sldAll/>
    <p:penClr>
      <a:schemeClr val="tx1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85" autoAdjust="0"/>
    <p:restoredTop sz="94420" autoAdjust="0"/>
  </p:normalViewPr>
  <p:slideViewPr>
    <p:cSldViewPr>
      <p:cViewPr varScale="1">
        <p:scale>
          <a:sx n="81" d="100"/>
          <a:sy n="81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779DC9A-E023-4239-AEF5-61C13D5FD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2EACDB-C09E-4D03-8F2F-18261F45BA94}" type="slidenum">
              <a:rPr lang="en-US"/>
              <a:pPr/>
              <a:t>1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FA1D53-F02B-4187-A485-BEFA0D669A78}" type="slidenum">
              <a:rPr lang="en-US"/>
              <a:pPr/>
              <a:t>2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623DC5-97AF-409F-A3C2-7DBE873FE6BF}" type="slidenum">
              <a:rPr lang="en-US"/>
              <a:pPr/>
              <a:t>3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2E6A9-56F8-4558-866E-013962CC3241}" type="slidenum">
              <a:rPr lang="en-US"/>
              <a:pPr/>
              <a:t>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011FF2-1C26-46D5-AB4F-5B3905EFCA6A}" type="slidenum">
              <a:rPr lang="en-US"/>
              <a:pPr/>
              <a:t>5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3C0522-BB59-4945-8F80-F4E5954DE1C7}" type="slidenum">
              <a:rPr lang="en-US"/>
              <a:pPr/>
              <a:t>6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A030B5-A32D-46A1-8AD2-83504BCE2880}" type="slidenum">
              <a:rPr lang="en-US"/>
              <a:pPr/>
              <a:t>7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B32BBD-A079-43FD-AA54-02B3DDB35BFB}" type="slidenum">
              <a:rPr lang="en-US"/>
              <a:pPr/>
              <a:t>8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1600200" y="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2"/>
          <p:cNvSpPr>
            <a:spLocks noChangeArrowheads="1"/>
          </p:cNvSpPr>
          <p:nvPr/>
        </p:nvSpPr>
        <p:spPr bwMode="ltGray">
          <a:xfrm>
            <a:off x="5895975" y="0"/>
            <a:ext cx="3248025" cy="2781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19050" y="2330450"/>
            <a:ext cx="9115425" cy="358775"/>
            <a:chOff x="3827" y="1468"/>
            <a:chExt cx="1927" cy="226"/>
          </a:xfrm>
        </p:grpSpPr>
        <p:sp>
          <p:nvSpPr>
            <p:cNvPr id="7" name="Line 54"/>
            <p:cNvSpPr>
              <a:spLocks noChangeShapeType="1"/>
            </p:cNvSpPr>
            <p:nvPr/>
          </p:nvSpPr>
          <p:spPr bwMode="white">
            <a:xfrm>
              <a:off x="3827" y="1468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Line 55"/>
            <p:cNvSpPr>
              <a:spLocks noChangeShapeType="1"/>
            </p:cNvSpPr>
            <p:nvPr/>
          </p:nvSpPr>
          <p:spPr bwMode="white">
            <a:xfrm>
              <a:off x="3827" y="1540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Line 56"/>
            <p:cNvSpPr>
              <a:spLocks noChangeShapeType="1"/>
            </p:cNvSpPr>
            <p:nvPr/>
          </p:nvSpPr>
          <p:spPr bwMode="white">
            <a:xfrm>
              <a:off x="3827" y="1616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Line 57"/>
            <p:cNvSpPr>
              <a:spLocks noChangeShapeType="1"/>
            </p:cNvSpPr>
            <p:nvPr/>
          </p:nvSpPr>
          <p:spPr bwMode="white">
            <a:xfrm>
              <a:off x="3827" y="1694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1" name="Picture 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8766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0"/>
          <p:cNvSpPr>
            <a:spLocks noChangeArrowheads="1"/>
          </p:cNvSpPr>
          <p:nvPr/>
        </p:nvSpPr>
        <p:spPr bwMode="black">
          <a:xfrm>
            <a:off x="0" y="2787650"/>
            <a:ext cx="9144000" cy="714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Rectangle 63"/>
          <p:cNvSpPr>
            <a:spLocks noChangeArrowheads="1"/>
          </p:cNvSpPr>
          <p:nvPr/>
        </p:nvSpPr>
        <p:spPr bwMode="gray">
          <a:xfrm>
            <a:off x="2895600" y="2819400"/>
            <a:ext cx="6248400" cy="685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4" name="Picture 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4488" y="0"/>
            <a:ext cx="30114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White">
          <a:xfrm>
            <a:off x="2895600" y="4038600"/>
            <a:ext cx="6019800" cy="457200"/>
          </a:xfrm>
          <a:solidFill>
            <a:schemeClr val="tx1"/>
          </a:solidFill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3124200" y="2506663"/>
            <a:ext cx="5791200" cy="131127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October 18, 2005</a:t>
            </a: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F486DF-6DF1-4182-935C-CE88C7E2E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18,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3C5ED-DCD9-4A6B-9473-561792F02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-160338"/>
            <a:ext cx="2095500" cy="648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160338"/>
            <a:ext cx="6134100" cy="648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18,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90813-93D6-4BC1-8035-06CC53B26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-160338"/>
            <a:ext cx="6324600" cy="13112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60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18,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BA5CA-4A7F-427D-AB9D-ED6F1D40A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00200" y="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ltGray">
          <a:xfrm>
            <a:off x="5895975" y="0"/>
            <a:ext cx="3248025" cy="2781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9050" y="2330450"/>
            <a:ext cx="9115425" cy="358775"/>
            <a:chOff x="3827" y="1468"/>
            <a:chExt cx="1927" cy="226"/>
          </a:xfrm>
        </p:grpSpPr>
        <p:sp>
          <p:nvSpPr>
            <p:cNvPr id="7" name="Line 8"/>
            <p:cNvSpPr>
              <a:spLocks noChangeShapeType="1"/>
            </p:cNvSpPr>
            <p:nvPr/>
          </p:nvSpPr>
          <p:spPr bwMode="white">
            <a:xfrm>
              <a:off x="3827" y="1468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white">
            <a:xfrm>
              <a:off x="3827" y="1540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white">
            <a:xfrm>
              <a:off x="3827" y="1616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white">
            <a:xfrm>
              <a:off x="3827" y="1694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8766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3"/>
          <p:cNvSpPr>
            <a:spLocks noChangeArrowheads="1"/>
          </p:cNvSpPr>
          <p:nvPr/>
        </p:nvSpPr>
        <p:spPr bwMode="black">
          <a:xfrm>
            <a:off x="0" y="2787650"/>
            <a:ext cx="9144000" cy="714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gray">
          <a:xfrm>
            <a:off x="2895600" y="2819400"/>
            <a:ext cx="6248400" cy="685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4488" y="0"/>
            <a:ext cx="30114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381000" y="6491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 bwMode="grayWhite">
          <a:xfrm>
            <a:off x="2895600" y="4038600"/>
            <a:ext cx="6019800" cy="457200"/>
          </a:xfrm>
          <a:solidFill>
            <a:schemeClr val="tx1"/>
          </a:solidFill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ctrTitle"/>
          </p:nvPr>
        </p:nvSpPr>
        <p:spPr bwMode="ltGray">
          <a:xfrm>
            <a:off x="3124200" y="2506663"/>
            <a:ext cx="5791200" cy="131127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400800"/>
            <a:ext cx="5791200" cy="320675"/>
          </a:xfrm>
        </p:spPr>
        <p:txBody>
          <a:bodyPr anchor="ctr"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598E44F-5554-4172-AA4B-C38AF7447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0B22C-CF19-47C6-B3A7-639DFC260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E5B17-644D-431A-BAD2-F5C5ECF92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1BFD5-C865-4F49-8C0A-71C5ADEAB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5B30F-24C9-4E31-B374-E47C4909B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51618-8E92-4D1F-A02B-167A4BB8D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893EA-246D-4619-B5B3-75A77DAC8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18,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BE443-899A-4909-A1D8-FE9A6741D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EE44F-AAB9-467C-A42E-CF3FA2F20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26B06-173C-4360-837D-D1081963A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D1058-F5CF-4DE5-AB77-5591206CB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-160338"/>
            <a:ext cx="2095500" cy="648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160338"/>
            <a:ext cx="6134100" cy="648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FC4B2-464B-4037-B58B-08C2B7FEB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18,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390B3-0B20-4ABA-84EA-867EDCA7F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18, 2005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9B83F-538D-46EE-9989-F9D5A3747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18, 2005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018B4-55D5-4CCC-AFE7-7B35522CF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18, 2005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12112-184B-4BAC-80AD-48391D94D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18, 2005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AB21C-D545-4170-B1EC-01E4A7885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18, 2005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5B75C-4971-4BFA-875D-AB8FE840E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18, 2005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DCC42-C82F-490A-B31A-8459F5642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4.bin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ChangeArrowheads="1"/>
          </p:cNvSpPr>
          <p:nvPr/>
        </p:nvSpPr>
        <p:spPr bwMode="ltGray">
          <a:xfrm>
            <a:off x="11113" y="0"/>
            <a:ext cx="9132887" cy="11255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030" name="Group 33"/>
          <p:cNvGrpSpPr>
            <a:grpSpLocks/>
          </p:cNvGrpSpPr>
          <p:nvPr/>
        </p:nvGrpSpPr>
        <p:grpSpPr bwMode="auto">
          <a:xfrm>
            <a:off x="0" y="879475"/>
            <a:ext cx="9144000" cy="144463"/>
            <a:chOff x="1519" y="554"/>
            <a:chExt cx="4241" cy="91"/>
          </a:xfrm>
        </p:grpSpPr>
        <p:sp>
          <p:nvSpPr>
            <p:cNvPr id="1058" name="Line 34"/>
            <p:cNvSpPr>
              <a:spLocks noChangeShapeType="1"/>
            </p:cNvSpPr>
            <p:nvPr userDrawn="1"/>
          </p:nvSpPr>
          <p:spPr bwMode="white">
            <a:xfrm>
              <a:off x="1519" y="554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white">
            <a:xfrm>
              <a:off x="1519" y="599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white">
            <a:xfrm>
              <a:off x="1519" y="645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31" name="Group 37"/>
          <p:cNvGrpSpPr>
            <a:grpSpLocks/>
          </p:cNvGrpSpPr>
          <p:nvPr/>
        </p:nvGrpSpPr>
        <p:grpSpPr bwMode="auto">
          <a:xfrm>
            <a:off x="0" y="-11113"/>
            <a:ext cx="2341563" cy="1123951"/>
            <a:chOff x="0" y="0"/>
            <a:chExt cx="1475" cy="694"/>
          </a:xfrm>
        </p:grpSpPr>
        <p:graphicFrame>
          <p:nvGraphicFramePr>
            <p:cNvPr id="1026" name="Object 38"/>
            <p:cNvGraphicFramePr>
              <a:graphicFrameLocks noChangeAspect="1"/>
            </p:cNvGraphicFramePr>
            <p:nvPr/>
          </p:nvGraphicFramePr>
          <p:xfrm>
            <a:off x="695" y="0"/>
            <a:ext cx="780" cy="692"/>
          </p:xfrm>
          <a:graphic>
            <a:graphicData uri="http://schemas.openxmlformats.org/presentationml/2006/ole">
              <p:oleObj spid="_x0000_s1026" name="Image" r:id="rId16" imgW="3646321" imgH="3931376" progId="">
                <p:embed/>
              </p:oleObj>
            </a:graphicData>
          </a:graphic>
        </p:graphicFrame>
        <p:graphicFrame>
          <p:nvGraphicFramePr>
            <p:cNvPr id="1027" name="Object 39"/>
            <p:cNvGraphicFramePr>
              <a:graphicFrameLocks noChangeAspect="1"/>
            </p:cNvGraphicFramePr>
            <p:nvPr/>
          </p:nvGraphicFramePr>
          <p:xfrm>
            <a:off x="0" y="0"/>
            <a:ext cx="737" cy="694"/>
          </p:xfrm>
          <a:graphic>
            <a:graphicData uri="http://schemas.openxmlformats.org/presentationml/2006/ole">
              <p:oleObj spid="_x0000_s1027" name="Image" r:id="rId17" imgW="2575783" imgH="2545301" progId="">
                <p:embed/>
              </p:oleObj>
            </a:graphicData>
          </a:graphic>
        </p:graphicFrame>
      </p:grp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-160338"/>
            <a:ext cx="6324600" cy="131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October 18, 2005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145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8C21EEB-20B6-4391-A258-D09F7B052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7" name="Group 44"/>
          <p:cNvGrpSpPr>
            <a:grpSpLocks/>
          </p:cNvGrpSpPr>
          <p:nvPr/>
        </p:nvGrpSpPr>
        <p:grpSpPr bwMode="auto">
          <a:xfrm>
            <a:off x="0" y="1109663"/>
            <a:ext cx="9144000" cy="169862"/>
            <a:chOff x="0" y="699"/>
            <a:chExt cx="5760" cy="107"/>
          </a:xfrm>
        </p:grpSpPr>
        <p:sp>
          <p:nvSpPr>
            <p:cNvPr id="1064" name="Rectangle 40"/>
            <p:cNvSpPr>
              <a:spLocks noChangeArrowheads="1"/>
            </p:cNvSpPr>
            <p:nvPr userDrawn="1"/>
          </p:nvSpPr>
          <p:spPr bwMode="gray">
            <a:xfrm>
              <a:off x="0" y="699"/>
              <a:ext cx="5760" cy="4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6" name="Rectangle 42"/>
            <p:cNvSpPr>
              <a:spLocks noChangeArrowheads="1"/>
            </p:cNvSpPr>
            <p:nvPr userDrawn="1"/>
          </p:nvSpPr>
          <p:spPr bwMode="gray">
            <a:xfrm>
              <a:off x="1476" y="713"/>
              <a:ext cx="4284" cy="93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buFont typeface="Wingdings 2" pitchFamily="18" charset="2"/>
        <a:buChar char="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ltGray">
          <a:xfrm>
            <a:off x="11113" y="0"/>
            <a:ext cx="9132887" cy="11255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054" name="Group 3"/>
          <p:cNvGrpSpPr>
            <a:grpSpLocks/>
          </p:cNvGrpSpPr>
          <p:nvPr/>
        </p:nvGrpSpPr>
        <p:grpSpPr bwMode="auto">
          <a:xfrm>
            <a:off x="0" y="879475"/>
            <a:ext cx="9144000" cy="144463"/>
            <a:chOff x="1519" y="554"/>
            <a:chExt cx="4241" cy="91"/>
          </a:xfrm>
        </p:grpSpPr>
        <p:sp>
          <p:nvSpPr>
            <p:cNvPr id="34820" name="Line 4"/>
            <p:cNvSpPr>
              <a:spLocks noChangeShapeType="1"/>
            </p:cNvSpPr>
            <p:nvPr userDrawn="1"/>
          </p:nvSpPr>
          <p:spPr bwMode="white">
            <a:xfrm>
              <a:off x="1519" y="554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1" name="Line 5"/>
            <p:cNvSpPr>
              <a:spLocks noChangeShapeType="1"/>
            </p:cNvSpPr>
            <p:nvPr userDrawn="1"/>
          </p:nvSpPr>
          <p:spPr bwMode="white">
            <a:xfrm>
              <a:off x="1519" y="599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2" name="Line 6"/>
            <p:cNvSpPr>
              <a:spLocks noChangeShapeType="1"/>
            </p:cNvSpPr>
            <p:nvPr userDrawn="1"/>
          </p:nvSpPr>
          <p:spPr bwMode="white">
            <a:xfrm>
              <a:off x="1519" y="645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0" y="-11113"/>
            <a:ext cx="2341563" cy="1123951"/>
            <a:chOff x="0" y="0"/>
            <a:chExt cx="1475" cy="694"/>
          </a:xfrm>
        </p:grpSpPr>
        <p:graphicFrame>
          <p:nvGraphicFramePr>
            <p:cNvPr id="2050" name="Object 8"/>
            <p:cNvGraphicFramePr>
              <a:graphicFrameLocks noChangeAspect="1"/>
            </p:cNvGraphicFramePr>
            <p:nvPr/>
          </p:nvGraphicFramePr>
          <p:xfrm>
            <a:off x="695" y="0"/>
            <a:ext cx="780" cy="692"/>
          </p:xfrm>
          <a:graphic>
            <a:graphicData uri="http://schemas.openxmlformats.org/presentationml/2006/ole">
              <p:oleObj spid="_x0000_s2050" name="Image" r:id="rId15" imgW="3646321" imgH="3931376" progId="">
                <p:embed/>
              </p:oleObj>
            </a:graphicData>
          </a:graphic>
        </p:graphicFrame>
        <p:graphicFrame>
          <p:nvGraphicFramePr>
            <p:cNvPr id="2051" name="Object 9"/>
            <p:cNvGraphicFramePr>
              <a:graphicFrameLocks noChangeAspect="1"/>
            </p:cNvGraphicFramePr>
            <p:nvPr/>
          </p:nvGraphicFramePr>
          <p:xfrm>
            <a:off x="0" y="0"/>
            <a:ext cx="737" cy="694"/>
          </p:xfrm>
          <a:graphic>
            <a:graphicData uri="http://schemas.openxmlformats.org/presentationml/2006/ole">
              <p:oleObj spid="_x0000_s2051" name="Image" r:id="rId16" imgW="2575783" imgH="2545301" progId="">
                <p:embed/>
              </p:oleObj>
            </a:graphicData>
          </a:graphic>
        </p:graphicFrame>
      </p:grpSp>
      <p:sp>
        <p:nvSpPr>
          <p:cNvPr id="205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-160338"/>
            <a:ext cx="6324600" cy="131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77000"/>
            <a:ext cx="5562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Copyright: Sarah L Swart, 2005.</a:t>
            </a: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EA1AEF9-68CD-4B09-B310-C47C25D10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60" name="Group 14"/>
          <p:cNvGrpSpPr>
            <a:grpSpLocks/>
          </p:cNvGrpSpPr>
          <p:nvPr/>
        </p:nvGrpSpPr>
        <p:grpSpPr bwMode="auto">
          <a:xfrm>
            <a:off x="0" y="1109663"/>
            <a:ext cx="9144000" cy="169862"/>
            <a:chOff x="0" y="699"/>
            <a:chExt cx="5760" cy="107"/>
          </a:xfrm>
        </p:grpSpPr>
        <p:sp>
          <p:nvSpPr>
            <p:cNvPr id="34831" name="Rectangle 15"/>
            <p:cNvSpPr>
              <a:spLocks noChangeArrowheads="1"/>
            </p:cNvSpPr>
            <p:nvPr userDrawn="1"/>
          </p:nvSpPr>
          <p:spPr bwMode="gray">
            <a:xfrm>
              <a:off x="0" y="699"/>
              <a:ext cx="5760" cy="4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2" name="Rectangle 16"/>
            <p:cNvSpPr>
              <a:spLocks noChangeArrowheads="1"/>
            </p:cNvSpPr>
            <p:nvPr userDrawn="1"/>
          </p:nvSpPr>
          <p:spPr bwMode="gray">
            <a:xfrm>
              <a:off x="1476" y="713"/>
              <a:ext cx="4284" cy="93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buFont typeface="Wingdings 2" pitchFamily="18" charset="2"/>
        <a:buChar char="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6" Type="http://schemas.openxmlformats.org/officeDocument/2006/relationships/hyperlink" Target="http://ocw.mit.edu/index.html" TargetMode="External"/><Relationship Id="rId5" Type="http://schemas.openxmlformats.org/officeDocument/2006/relationships/hyperlink" Target="http://www.academicinfo.net/digital.html" TargetMode="External"/><Relationship Id="rId4" Type="http://schemas.openxmlformats.org/officeDocument/2006/relationships/hyperlink" Target="http://www.merlot.org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learningcenter.nsta.org/default.aspx" TargetMode="External"/><Relationship Id="rId3" Type="http://schemas.openxmlformats.org/officeDocument/2006/relationships/notesSlide" Target="../notesSlides/notesSlide4.xml"/><Relationship Id="rId7" Type="http://schemas.openxmlformats.org/officeDocument/2006/relationships/hyperlink" Target="http://www.ilumina-dlib.org/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openxmlformats.org/officeDocument/2006/relationships/hyperlink" Target="http://www.wisc-online.com/" TargetMode="External"/><Relationship Id="rId5" Type="http://schemas.openxmlformats.org/officeDocument/2006/relationships/hyperlink" Target="http://ocw.mit.edu/" TargetMode="External"/><Relationship Id="rId4" Type="http://schemas.openxmlformats.org/officeDocument/2006/relationships/hyperlink" Target="http://www.merlot.org/" TargetMode="External"/><Relationship Id="rId9" Type="http://schemas.openxmlformats.org/officeDocument/2006/relationships/hyperlink" Target="http://www.intute.ac.u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rlot.org/artifact/ArtifactDetail.po?oid=1010000000000083093" TargetMode="External"/><Relationship Id="rId13" Type="http://schemas.openxmlformats.org/officeDocument/2006/relationships/hyperlink" Target="http://ocw.mit.edu/OcwWeb/Health-Sciences-and-Technology/index.htm" TargetMode="External"/><Relationship Id="rId3" Type="http://schemas.openxmlformats.org/officeDocument/2006/relationships/notesSlide" Target="../notesSlides/notesSlide6.xml"/><Relationship Id="rId7" Type="http://schemas.openxmlformats.org/officeDocument/2006/relationships/hyperlink" Target="http://www.merlot.org/artifact/ArtifactDetail.po?oid=1400000000000026304" TargetMode="External"/><Relationship Id="rId12" Type="http://schemas.openxmlformats.org/officeDocument/2006/relationships/hyperlink" Target="http://ocw.mit.edu/" TargetMode="External"/><Relationship Id="rId2" Type="http://schemas.openxmlformats.org/officeDocument/2006/relationships/slideLayout" Target="../slideLayouts/slideLayout12.xml"/><Relationship Id="rId16" Type="http://schemas.openxmlformats.org/officeDocument/2006/relationships/hyperlink" Target="http://ocw.mit.edu/OcwWeb/Architecture/index.htm" TargetMode="External"/><Relationship Id="rId1" Type="http://schemas.openxmlformats.org/officeDocument/2006/relationships/tags" Target="../tags/tag7.xml"/><Relationship Id="rId6" Type="http://schemas.openxmlformats.org/officeDocument/2006/relationships/hyperlink" Target="http://www.merlot.org/artifact/ArtifactDetail.po?oid=1010000000000138477" TargetMode="External"/><Relationship Id="rId11" Type="http://schemas.openxmlformats.org/officeDocument/2006/relationships/hyperlink" Target="http://www.merlot.org/artifact/ArtifactDetail.po?oid=1010000000000021800" TargetMode="External"/><Relationship Id="rId5" Type="http://schemas.openxmlformats.org/officeDocument/2006/relationships/hyperlink" Target="http://www.merlot.org/artifact/ArtifactDetail.po?oid=1010000000000049665" TargetMode="External"/><Relationship Id="rId15" Type="http://schemas.openxmlformats.org/officeDocument/2006/relationships/hyperlink" Target="http://ocw.mit.edu/OcwWeb/Mathematics/index.htm" TargetMode="External"/><Relationship Id="rId10" Type="http://schemas.openxmlformats.org/officeDocument/2006/relationships/hyperlink" Target="http://www.merlot.org/artifact/ArtifactDetail.po?oid=1010000000000022108" TargetMode="External"/><Relationship Id="rId4" Type="http://schemas.openxmlformats.org/officeDocument/2006/relationships/hyperlink" Target="http://www.merlot.org/" TargetMode="External"/><Relationship Id="rId9" Type="http://schemas.openxmlformats.org/officeDocument/2006/relationships/hyperlink" Target="http://www.merlot.org/artifact/ArtifactDetail.po?oid=1010000000000243919" TargetMode="External"/><Relationship Id="rId14" Type="http://schemas.openxmlformats.org/officeDocument/2006/relationships/hyperlink" Target="http://ocw.mit.edu/OcwWeb/Biology/index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hyperlink" Target="http://moa.cit.cornell.edu/" TargetMode="External"/><Relationship Id="rId5" Type="http://schemas.openxmlformats.org/officeDocument/2006/relationships/hyperlink" Target="http://www.perseus.tufts.edu/" TargetMode="External"/><Relationship Id="rId4" Type="http://schemas.openxmlformats.org/officeDocument/2006/relationships/hyperlink" Target="http://infomine.ucr.edu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ocw.mit.edu/" TargetMode="External"/><Relationship Id="rId3" Type="http://schemas.openxmlformats.org/officeDocument/2006/relationships/notesSlide" Target="../notesSlides/notesSlide8.xml"/><Relationship Id="rId7" Type="http://schemas.openxmlformats.org/officeDocument/2006/relationships/hyperlink" Target="http://learningfromexperience.com/research-library/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6" Type="http://schemas.openxmlformats.org/officeDocument/2006/relationships/hyperlink" Target="http://www.learningfromexperience.com/" TargetMode="External"/><Relationship Id="rId11" Type="http://schemas.openxmlformats.org/officeDocument/2006/relationships/hyperlink" Target="http://www.ala.org/" TargetMode="External"/><Relationship Id="rId5" Type="http://schemas.openxmlformats.org/officeDocument/2006/relationships/hyperlink" Target="http://www.vark-learn.com/" TargetMode="External"/><Relationship Id="rId10" Type="http://schemas.openxmlformats.org/officeDocument/2006/relationships/hyperlink" Target="http://wisc-online.com/default.asp" TargetMode="External"/><Relationship Id="rId4" Type="http://schemas.openxmlformats.org/officeDocument/2006/relationships/hyperlink" Target="http://www.ncsu.edu/felder-public/Learning_Styles.html" TargetMode="External"/><Relationship Id="rId9" Type="http://schemas.openxmlformats.org/officeDocument/2006/relationships/hyperlink" Target="http://www.merlot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124200" y="2901950"/>
            <a:ext cx="6019800" cy="51911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Digital Content for Teaching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657600"/>
            <a:ext cx="7162800" cy="2819400"/>
          </a:xfrm>
          <a:noFill/>
        </p:spPr>
        <p:txBody>
          <a:bodyPr/>
          <a:lstStyle/>
          <a:p>
            <a:pPr algn="r" eaLnBrk="1" hangingPunct="1"/>
            <a:r>
              <a:rPr lang="en-US" sz="2400" dirty="0" smtClean="0">
                <a:solidFill>
                  <a:schemeClr val="tx1"/>
                </a:solidFill>
              </a:rPr>
              <a:t>Don’t Reinvent the Wheel!</a:t>
            </a:r>
          </a:p>
          <a:p>
            <a:pPr algn="r" eaLnBrk="1" hangingPunct="1"/>
            <a:endParaRPr lang="en-US" sz="2400" dirty="0" smtClean="0">
              <a:solidFill>
                <a:schemeClr val="tx1"/>
              </a:solidFill>
            </a:endParaRPr>
          </a:p>
          <a:p>
            <a:pPr algn="r" eaLnBrk="1" hangingPunct="1"/>
            <a:r>
              <a:rPr lang="en-US" sz="2400" dirty="0" smtClean="0">
                <a:solidFill>
                  <a:schemeClr val="tx1"/>
                </a:solidFill>
              </a:rPr>
              <a:t>By Sarah Lelgarde Swart, MM, MLIS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Muskegon Community College</a:t>
            </a:r>
          </a:p>
          <a:p>
            <a:pPr algn="r" eaLnBrk="1" hangingPunct="1"/>
            <a:endParaRPr lang="en-US" sz="2400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Copyright: Sarah L Swart, </a:t>
            </a:r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095261-D00E-4440-9D13-F2116A8A391B}" type="slidenum">
              <a:rPr lang="en-US"/>
              <a:pPr/>
              <a:t>2</a:t>
            </a:fld>
            <a:endParaRPr lang="en-US"/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>
          <a:xfrm>
            <a:off x="2514600" y="174625"/>
            <a:ext cx="6324600" cy="641350"/>
          </a:xfrm>
        </p:spPr>
        <p:txBody>
          <a:bodyPr/>
          <a:lstStyle/>
          <a:p>
            <a:pPr eaLnBrk="1" hangingPunct="1"/>
            <a:r>
              <a:rPr lang="en-US" sz="3600" smtClean="0"/>
              <a:t>What You Will Learn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gray">
          <a:xfrm>
            <a:off x="1676400" y="1905000"/>
            <a:ext cx="54102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Learning </a:t>
            </a:r>
            <a:r>
              <a:rPr lang="en-US" sz="2400" b="1" dirty="0">
                <a:solidFill>
                  <a:schemeClr val="bg1"/>
                </a:solidFill>
              </a:rPr>
              <a:t>Objects Archives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gray">
          <a:xfrm>
            <a:off x="1676400" y="2667000"/>
            <a:ext cx="5410200" cy="533400"/>
          </a:xfrm>
          <a:prstGeom prst="roundRect">
            <a:avLst>
              <a:gd name="adj" fmla="val 19046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Digital </a:t>
            </a:r>
            <a:r>
              <a:rPr lang="en-US" sz="2400" b="1" dirty="0">
                <a:solidFill>
                  <a:schemeClr val="bg1"/>
                </a:solidFill>
              </a:rPr>
              <a:t>Libraries Repositories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600200" y="3962400"/>
            <a:ext cx="6019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Abstract of this Presentation: </a:t>
            </a:r>
            <a:r>
              <a:rPr lang="en-US" sz="1600" dirty="0" smtClean="0"/>
              <a:t>Participants </a:t>
            </a:r>
            <a:r>
              <a:rPr lang="en-US" sz="1600" dirty="0"/>
              <a:t>will learn how to </a:t>
            </a:r>
            <a:r>
              <a:rPr lang="en-US" sz="1600" dirty="0" smtClean="0"/>
              <a:t>locate and evaluate </a:t>
            </a:r>
            <a:r>
              <a:rPr lang="en-US" sz="1600" dirty="0"/>
              <a:t>learning objects for many disciplines which are already available for free or low cost</a:t>
            </a:r>
            <a:r>
              <a:rPr lang="en-US" sz="1600" dirty="0" smtClean="0"/>
              <a:t>. Participants will understand the use of these sites within the parameters of the Copyright Law.</a:t>
            </a:r>
            <a:endParaRPr lang="en-US" sz="1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l"/>
            <a:r>
              <a:rPr lang="en-US" dirty="0"/>
              <a:t>Copyright: Sarah L Swart, </a:t>
            </a:r>
            <a:r>
              <a:rPr lang="en-US" dirty="0" smtClean="0"/>
              <a:t>2008.</a:t>
            </a: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99CB4AB-64AB-45CC-BF3F-A95F9CE1BDBC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17412" name="Group 2"/>
          <p:cNvGrpSpPr>
            <a:grpSpLocks/>
          </p:cNvGrpSpPr>
          <p:nvPr/>
        </p:nvGrpSpPr>
        <p:grpSpPr bwMode="auto">
          <a:xfrm>
            <a:off x="1143000" y="3657600"/>
            <a:ext cx="1512888" cy="1511300"/>
            <a:chOff x="2200" y="1570"/>
            <a:chExt cx="1496" cy="1496"/>
          </a:xfrm>
        </p:grpSpPr>
        <p:sp>
          <p:nvSpPr>
            <p:cNvPr id="43011" name="Oval 3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012" name="Oval 4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69804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013" name="Oval 5"/>
            <p:cNvSpPr>
              <a:spLocks noChangeArrowheads="1"/>
            </p:cNvSpPr>
            <p:nvPr/>
          </p:nvSpPr>
          <p:spPr bwMode="gray">
            <a:xfrm>
              <a:off x="2297" y="1667"/>
              <a:ext cx="1301" cy="13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014" name="Oval 6"/>
            <p:cNvSpPr>
              <a:spLocks noChangeArrowheads="1"/>
            </p:cNvSpPr>
            <p:nvPr/>
          </p:nvSpPr>
          <p:spPr bwMode="gray">
            <a:xfrm>
              <a:off x="2297" y="1667"/>
              <a:ext cx="1301" cy="1301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015" name="Oval 7"/>
            <p:cNvSpPr>
              <a:spLocks noChangeArrowheads="1"/>
            </p:cNvSpPr>
            <p:nvPr/>
          </p:nvSpPr>
          <p:spPr bwMode="gray">
            <a:xfrm>
              <a:off x="2363" y="1733"/>
              <a:ext cx="1169" cy="116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413" name="Rectangle 8"/>
          <p:cNvSpPr>
            <a:spLocks noGrp="1" noChangeArrowheads="1"/>
          </p:cNvSpPr>
          <p:nvPr>
            <p:ph type="title"/>
          </p:nvPr>
        </p:nvSpPr>
        <p:spPr>
          <a:xfrm>
            <a:off x="2514600" y="174625"/>
            <a:ext cx="6324600" cy="641350"/>
          </a:xfrm>
        </p:spPr>
        <p:txBody>
          <a:bodyPr/>
          <a:lstStyle/>
          <a:p>
            <a:pPr eaLnBrk="1" hangingPunct="1"/>
            <a:r>
              <a:rPr lang="en-US" sz="3600" smtClean="0"/>
              <a:t>Open Content Sources</a:t>
            </a:r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gray">
          <a:xfrm>
            <a:off x="1371600" y="1981200"/>
            <a:ext cx="5759450" cy="2159000"/>
          </a:xfrm>
          <a:prstGeom prst="upArrow">
            <a:avLst>
              <a:gd name="adj1" fmla="val 57296"/>
              <a:gd name="adj2" fmla="val 6279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3333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7415" name="Group 10"/>
          <p:cNvGrpSpPr>
            <a:grpSpLocks/>
          </p:cNvGrpSpPr>
          <p:nvPr/>
        </p:nvGrpSpPr>
        <p:grpSpPr bwMode="auto">
          <a:xfrm>
            <a:off x="3505200" y="3733800"/>
            <a:ext cx="1512888" cy="1511300"/>
            <a:chOff x="2200" y="1570"/>
            <a:chExt cx="1496" cy="1496"/>
          </a:xfrm>
        </p:grpSpPr>
        <p:sp>
          <p:nvSpPr>
            <p:cNvPr id="43019" name="Oval 11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020" name="Oval 12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5725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021" name="Oval 13"/>
            <p:cNvSpPr>
              <a:spLocks noChangeArrowheads="1"/>
            </p:cNvSpPr>
            <p:nvPr/>
          </p:nvSpPr>
          <p:spPr bwMode="gray">
            <a:xfrm>
              <a:off x="2297" y="1667"/>
              <a:ext cx="1301" cy="130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022" name="Oval 14"/>
            <p:cNvSpPr>
              <a:spLocks noChangeArrowheads="1"/>
            </p:cNvSpPr>
            <p:nvPr/>
          </p:nvSpPr>
          <p:spPr bwMode="gray">
            <a:xfrm>
              <a:off x="2297" y="1667"/>
              <a:ext cx="1301" cy="1301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023" name="Oval 15"/>
            <p:cNvSpPr>
              <a:spLocks noChangeArrowheads="1"/>
            </p:cNvSpPr>
            <p:nvPr/>
          </p:nvSpPr>
          <p:spPr bwMode="gray">
            <a:xfrm>
              <a:off x="2363" y="1733"/>
              <a:ext cx="1169" cy="116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416" name="Group 16"/>
          <p:cNvGrpSpPr>
            <a:grpSpLocks/>
          </p:cNvGrpSpPr>
          <p:nvPr/>
        </p:nvGrpSpPr>
        <p:grpSpPr bwMode="auto">
          <a:xfrm>
            <a:off x="5902325" y="3733800"/>
            <a:ext cx="1512888" cy="1511300"/>
            <a:chOff x="2200" y="1570"/>
            <a:chExt cx="1496" cy="1496"/>
          </a:xfrm>
        </p:grpSpPr>
        <p:sp>
          <p:nvSpPr>
            <p:cNvPr id="43025" name="Oval 17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66667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027" name="Oval 19"/>
            <p:cNvSpPr>
              <a:spLocks noChangeArrowheads="1"/>
            </p:cNvSpPr>
            <p:nvPr/>
          </p:nvSpPr>
          <p:spPr bwMode="gray">
            <a:xfrm>
              <a:off x="2297" y="1667"/>
              <a:ext cx="1301" cy="130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028" name="Oval 20"/>
            <p:cNvSpPr>
              <a:spLocks noChangeArrowheads="1"/>
            </p:cNvSpPr>
            <p:nvPr/>
          </p:nvSpPr>
          <p:spPr bwMode="gray">
            <a:xfrm>
              <a:off x="2297" y="1667"/>
              <a:ext cx="1301" cy="1301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029" name="Oval 21"/>
            <p:cNvSpPr>
              <a:spLocks noChangeArrowheads="1"/>
            </p:cNvSpPr>
            <p:nvPr/>
          </p:nvSpPr>
          <p:spPr bwMode="gray">
            <a:xfrm>
              <a:off x="2363" y="1733"/>
              <a:ext cx="1169" cy="116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3036" name="AutoShape 28"/>
          <p:cNvSpPr>
            <a:spLocks noChangeArrowheads="1"/>
          </p:cNvSpPr>
          <p:nvPr/>
        </p:nvSpPr>
        <p:spPr bwMode="auto">
          <a:xfrm>
            <a:off x="1905000" y="1447800"/>
            <a:ext cx="4876800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2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/>
              <a:t>Finding Teaching Aids</a:t>
            </a:r>
          </a:p>
        </p:txBody>
      </p:sp>
      <p:sp>
        <p:nvSpPr>
          <p:cNvPr id="17419" name="Rectangle 29">
            <a:hlinkClick r:id="rId4"/>
          </p:cNvPr>
          <p:cNvSpPr>
            <a:spLocks noChangeArrowheads="1"/>
          </p:cNvSpPr>
          <p:nvPr/>
        </p:nvSpPr>
        <p:spPr bwMode="gray">
          <a:xfrm>
            <a:off x="1371600" y="5346700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hlinkClick r:id="rId4" tooltip="Multimedia Educational Resources for Learning and Online Teaching"/>
              </a:rPr>
              <a:t>MERLOT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420" name="Rectangle 30"/>
          <p:cNvSpPr>
            <a:spLocks noChangeArrowheads="1"/>
          </p:cNvSpPr>
          <p:nvPr/>
        </p:nvSpPr>
        <p:spPr bwMode="gray">
          <a:xfrm>
            <a:off x="3733800" y="5257800"/>
            <a:ext cx="152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hlinkClick r:id="rId5"/>
              </a:rPr>
              <a:t>Digital </a:t>
            </a:r>
            <a:br>
              <a:rPr lang="en-US" b="1" dirty="0">
                <a:solidFill>
                  <a:schemeClr val="bg1"/>
                </a:solidFill>
                <a:hlinkClick r:id="rId5"/>
              </a:rPr>
            </a:br>
            <a:r>
              <a:rPr lang="en-US" b="1" dirty="0">
                <a:solidFill>
                  <a:schemeClr val="bg1"/>
                </a:solidFill>
                <a:hlinkClick r:id="rId5"/>
              </a:rPr>
              <a:t>Libraries </a:t>
            </a:r>
            <a:br>
              <a:rPr lang="en-US" b="1" dirty="0">
                <a:solidFill>
                  <a:schemeClr val="bg1"/>
                </a:solidFill>
                <a:hlinkClick r:id="rId5"/>
              </a:rPr>
            </a:br>
            <a:r>
              <a:rPr lang="en-US" b="1" dirty="0">
                <a:solidFill>
                  <a:schemeClr val="bg1"/>
                </a:solidFill>
                <a:hlinkClick r:id="rId5"/>
              </a:rPr>
              <a:t>Archives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422" name="Rectangle 32"/>
          <p:cNvSpPr>
            <a:spLocks noChangeArrowheads="1"/>
          </p:cNvSpPr>
          <p:nvPr/>
        </p:nvSpPr>
        <p:spPr bwMode="gray">
          <a:xfrm>
            <a:off x="6019800" y="5334000"/>
            <a:ext cx="149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hlinkClick r:id="rId6" tooltip="MIT Course Content Use from Anywhere!"/>
              </a:rPr>
              <a:t>MIT Open</a:t>
            </a:r>
            <a:br>
              <a:rPr lang="en-US" b="1">
                <a:solidFill>
                  <a:schemeClr val="bg1"/>
                </a:solidFill>
                <a:hlinkClick r:id="rId6" tooltip="MIT Course Content Use from Anywhere!"/>
              </a:rPr>
            </a:br>
            <a:r>
              <a:rPr lang="en-US" b="1">
                <a:solidFill>
                  <a:schemeClr val="bg1"/>
                </a:solidFill>
                <a:hlinkClick r:id="rId6" tooltip="MIT Course Content Use from Anywhere!"/>
              </a:rPr>
              <a:t>Courseware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7424" name="Text Box 34"/>
          <p:cNvSpPr txBox="1">
            <a:spLocks noChangeArrowheads="1"/>
          </p:cNvSpPr>
          <p:nvPr/>
        </p:nvSpPr>
        <p:spPr bwMode="auto">
          <a:xfrm>
            <a:off x="3590925" y="4038600"/>
            <a:ext cx="1295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Library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Digital Sources</a:t>
            </a:r>
          </a:p>
        </p:txBody>
      </p:sp>
      <p:sp>
        <p:nvSpPr>
          <p:cNvPr id="17425" name="Text Box 35"/>
          <p:cNvSpPr txBox="1">
            <a:spLocks noChangeArrowheads="1"/>
          </p:cNvSpPr>
          <p:nvPr/>
        </p:nvSpPr>
        <p:spPr bwMode="auto">
          <a:xfrm>
            <a:off x="6248400" y="4038600"/>
            <a:ext cx="1066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Open Course-ware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426" name="Text Box 36"/>
          <p:cNvSpPr txBox="1">
            <a:spLocks noChangeArrowheads="1"/>
          </p:cNvSpPr>
          <p:nvPr/>
        </p:nvSpPr>
        <p:spPr bwMode="auto">
          <a:xfrm>
            <a:off x="1143000" y="3975100"/>
            <a:ext cx="1524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700" b="1" dirty="0">
                <a:solidFill>
                  <a:schemeClr val="bg1"/>
                </a:solidFill>
              </a:rPr>
              <a:t>Learning Object Repositories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60960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www.merlot.org</a:t>
            </a:r>
            <a:r>
              <a:rPr lang="en-US" dirty="0" smtClean="0"/>
              <a:t> </a:t>
            </a:r>
            <a:r>
              <a:rPr lang="en-US" dirty="0" smtClean="0"/>
              <a:t> || www.academicinfo.net/digital.html	|| ocw.mit.edu	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Copyright: Sarah L Swart, </a:t>
            </a:r>
            <a:r>
              <a:rPr lang="en-US" dirty="0" smtClean="0"/>
              <a:t>2008.</a:t>
            </a:r>
            <a:endParaRPr lang="en-US" dirty="0"/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76E1BBF-816E-4497-A86A-7BCD5BE8C0C2}" type="slidenum">
              <a:rPr lang="en-US"/>
              <a:pPr/>
              <a:t>4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44463"/>
            <a:ext cx="7010400" cy="701675"/>
          </a:xfrm>
        </p:spPr>
        <p:txBody>
          <a:bodyPr/>
          <a:lstStyle/>
          <a:p>
            <a:pPr eaLnBrk="1" hangingPunct="1"/>
            <a:r>
              <a:rPr lang="en-US" smtClean="0"/>
              <a:t>Learning Object Repositories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026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Learning object repositories are web sites that serve as a holding place for collections of teaching and learning objects. Some examples are </a:t>
            </a:r>
            <a:r>
              <a:rPr lang="en-US" sz="2400" dirty="0" smtClean="0"/>
              <a:t>listed </a:t>
            </a:r>
            <a:r>
              <a:rPr lang="en-US" sz="2400" dirty="0" smtClean="0"/>
              <a:t>below:</a:t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hlinkClick r:id="rId4"/>
              </a:rPr>
              <a:t>MERLOT</a:t>
            </a:r>
            <a:r>
              <a:rPr lang="en-US" sz="2400" dirty="0" smtClean="0"/>
              <a:t> www.merlot.org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hlinkClick r:id="rId5"/>
              </a:rPr>
              <a:t>MIT Open </a:t>
            </a:r>
            <a:r>
              <a:rPr lang="en-US" sz="2400" dirty="0" smtClean="0">
                <a:hlinkClick r:id="rId5"/>
              </a:rPr>
              <a:t>Courseware</a:t>
            </a:r>
            <a:r>
              <a:rPr lang="en-US" sz="2400" dirty="0" smtClean="0"/>
              <a:t> ocw.mit.edu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hlinkClick r:id="rId6"/>
              </a:rPr>
              <a:t>Wisc</a:t>
            </a:r>
            <a:r>
              <a:rPr lang="en-US" sz="2400" dirty="0" smtClean="0">
                <a:hlinkClick r:id="rId6"/>
              </a:rPr>
              <a:t>-Online</a:t>
            </a:r>
            <a:r>
              <a:rPr lang="en-US" sz="2400" dirty="0" smtClean="0"/>
              <a:t> (U Wisconsin Madison</a:t>
            </a:r>
            <a:r>
              <a:rPr lang="en-US" sz="2400" dirty="0" smtClean="0"/>
              <a:t>) www.wisc-online.com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hlinkClick r:id="rId7"/>
              </a:rPr>
              <a:t>Ilumina</a:t>
            </a:r>
            <a:r>
              <a:rPr lang="en-US" sz="2400" dirty="0" smtClean="0"/>
              <a:t> – Science and Math </a:t>
            </a:r>
            <a:r>
              <a:rPr lang="en-US" sz="2400" dirty="0" smtClean="0"/>
              <a:t>www.ilumina-dlib.org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hlinkClick r:id="rId8"/>
              </a:rPr>
              <a:t>NSTA for </a:t>
            </a:r>
            <a:r>
              <a:rPr lang="en-US" sz="2400" dirty="0" smtClean="0">
                <a:hlinkClick r:id="rId8"/>
              </a:rPr>
              <a:t>Sciences</a:t>
            </a:r>
            <a:r>
              <a:rPr lang="en-US" sz="2400" dirty="0" smtClean="0"/>
              <a:t> learningcenter.nsta.org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hlinkClick r:id="rId9"/>
              </a:rPr>
              <a:t>INTUTE</a:t>
            </a:r>
            <a:r>
              <a:rPr lang="en-US" sz="2400" dirty="0" smtClean="0"/>
              <a:t> (UK) All subject </a:t>
            </a:r>
            <a:r>
              <a:rPr lang="en-US" sz="2400" dirty="0" smtClean="0"/>
              <a:t>areas www.intute.ac.uk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Today we are going to focus on MERLOT and MIT but all are linked for your use.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Copyright: Sarah L Swart, 2005.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ACDC23A-2591-482F-A682-FA39FF1CD1DC}" type="slidenum">
              <a:rPr lang="en-US"/>
              <a:pPr/>
              <a:t>5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44463"/>
            <a:ext cx="6324600" cy="701675"/>
          </a:xfrm>
        </p:spPr>
        <p:txBody>
          <a:bodyPr/>
          <a:lstStyle/>
          <a:p>
            <a:pPr eaLnBrk="1" hangingPunct="1"/>
            <a:r>
              <a:rPr lang="en-US" smtClean="0"/>
              <a:t>MERLOT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Multimedia Educational Resources for Learning and Online Teaching</a:t>
            </a:r>
          </a:p>
          <a:p>
            <a:pPr eaLnBrk="1" hangingPunct="1"/>
            <a:r>
              <a:rPr lang="en-US" smtClean="0"/>
              <a:t>Faculty contributes web based materials</a:t>
            </a:r>
          </a:p>
          <a:p>
            <a:pPr eaLnBrk="1" hangingPunct="1"/>
            <a:r>
              <a:rPr lang="en-US" smtClean="0"/>
              <a:t>Peer reviewed</a:t>
            </a:r>
          </a:p>
          <a:p>
            <a:pPr eaLnBrk="1" hangingPunct="1"/>
            <a:r>
              <a:rPr lang="en-US" smtClean="0"/>
              <a:t>Build your own “Personal Collections”</a:t>
            </a:r>
          </a:p>
          <a:p>
            <a:pPr eaLnBrk="1" hangingPunct="1"/>
            <a:r>
              <a:rPr lang="en-US" smtClean="0"/>
              <a:t>More than 6,000 contributions across disciplines</a:t>
            </a:r>
          </a:p>
          <a:p>
            <a:pPr eaLnBrk="1" hangingPunct="1"/>
            <a:r>
              <a:rPr lang="en-US" smtClean="0"/>
              <a:t>Free to link to sites and use in teaching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October 18, 2005</a:t>
            </a: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Copyright: Sarah L Swart, 2005.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42B1AA-4FA3-4FA7-8AA0-CEBD7D74C8A8}" type="slidenum">
              <a:rPr lang="en-US"/>
              <a:pPr/>
              <a:t>6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-38100"/>
            <a:ext cx="6858000" cy="1066800"/>
          </a:xfrm>
        </p:spPr>
        <p:txBody>
          <a:bodyPr/>
          <a:lstStyle/>
          <a:p>
            <a:pPr eaLnBrk="1" hangingPunct="1"/>
            <a:r>
              <a:rPr lang="en-US" sz="3200" smtClean="0"/>
              <a:t>Discipline Examples from MERLOT and MIT OCW</a:t>
            </a:r>
          </a:p>
        </p:txBody>
      </p:sp>
      <p:sp>
        <p:nvSpPr>
          <p:cNvPr id="20486" name="Text Box 3"/>
          <p:cNvSpPr txBox="1">
            <a:spLocks noChangeArrowheads="1"/>
          </p:cNvSpPr>
          <p:nvPr/>
        </p:nvSpPr>
        <p:spPr bwMode="auto">
          <a:xfrm>
            <a:off x="0" y="1279525"/>
            <a:ext cx="4114800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hlinkClick r:id="rId4"/>
              </a:rPr>
              <a:t>MERLOT LIST</a:t>
            </a:r>
            <a:endParaRPr lang="en-US" sz="2000"/>
          </a:p>
          <a:p>
            <a:pPr>
              <a:spcBef>
                <a:spcPct val="50000"/>
              </a:spcBef>
            </a:pPr>
            <a:r>
              <a:rPr lang="en-US">
                <a:hlinkClick r:id="rId5"/>
              </a:rPr>
              <a:t>Function of the Cell Membrane</a:t>
            </a:r>
            <a:r>
              <a:rPr lang="en-US"/>
              <a:t> </a:t>
            </a:r>
            <a:r>
              <a:rPr lang="en-US" sz="1600"/>
              <a:t>(tutorial)</a:t>
            </a:r>
            <a:br>
              <a:rPr lang="en-US" sz="1600"/>
            </a:br>
            <a:r>
              <a:rPr lang="en-US" sz="2000"/>
              <a:t>---</a:t>
            </a:r>
            <a:br>
              <a:rPr lang="en-US" sz="2000"/>
            </a:br>
            <a:r>
              <a:rPr lang="en-US">
                <a:hlinkClick r:id="rId6"/>
              </a:rPr>
              <a:t>Physiology of the Senses</a:t>
            </a:r>
            <a:r>
              <a:rPr lang="en-US" sz="2000">
                <a:hlinkClick r:id="rId6"/>
              </a:rPr>
              <a:t> </a:t>
            </a:r>
            <a:r>
              <a:rPr lang="en-US" sz="1600"/>
              <a:t>(tutorial)</a:t>
            </a:r>
            <a:br>
              <a:rPr lang="en-US" sz="1600"/>
            </a:br>
            <a:r>
              <a:rPr lang="en-US" sz="2000"/>
              <a:t>---</a:t>
            </a:r>
            <a:br>
              <a:rPr lang="en-US" sz="2000"/>
            </a:br>
            <a:r>
              <a:rPr lang="en-US">
                <a:hlinkClick r:id="rId7"/>
              </a:rPr>
              <a:t>Applied Visualization</a:t>
            </a:r>
            <a:r>
              <a:rPr lang="en-US" sz="2000"/>
              <a:t> </a:t>
            </a:r>
            <a:r>
              <a:rPr lang="en-US" sz="1600"/>
              <a:t>(plotting and solving applets)</a:t>
            </a:r>
            <a:br>
              <a:rPr lang="en-US" sz="1600"/>
            </a:br>
            <a:r>
              <a:rPr lang="en-US">
                <a:hlinkClick r:id="rId8"/>
              </a:rPr>
              <a:t>Cut The Knot</a:t>
            </a:r>
            <a:r>
              <a:rPr lang="en-US" sz="2000">
                <a:hlinkClick r:id="rId8"/>
              </a:rPr>
              <a:t> </a:t>
            </a:r>
            <a:r>
              <a:rPr lang="en-US" sz="1600"/>
              <a:t>(extensive interactive mathematics lessons by topic)</a:t>
            </a:r>
            <a:br>
              <a:rPr lang="en-US" sz="1600"/>
            </a:br>
            <a:r>
              <a:rPr lang="en-US" sz="2000"/>
              <a:t>---</a:t>
            </a:r>
            <a:br>
              <a:rPr lang="en-US" sz="2000"/>
            </a:br>
            <a:r>
              <a:rPr lang="en-US">
                <a:hlinkClick r:id="rId9"/>
              </a:rPr>
              <a:t>The Paper Project</a:t>
            </a:r>
            <a:r>
              <a:rPr lang="en-US" sz="2000">
                <a:hlinkClick r:id="rId9"/>
              </a:rPr>
              <a:t> </a:t>
            </a:r>
            <a:r>
              <a:rPr lang="en-US" sz="1600"/>
              <a:t>(teaching standards)</a:t>
            </a:r>
            <a:br>
              <a:rPr lang="en-US" sz="1600"/>
            </a:br>
            <a:r>
              <a:rPr lang="en-US"/>
              <a:t>---</a:t>
            </a:r>
            <a:br>
              <a:rPr lang="en-US"/>
            </a:br>
            <a:r>
              <a:rPr lang="en-US">
                <a:hlinkClick r:id="rId10"/>
              </a:rPr>
              <a:t>Virtual Private Networks</a:t>
            </a:r>
            <a:r>
              <a:rPr lang="en-US" sz="2000">
                <a:hlinkClick r:id="rId10"/>
              </a:rPr>
              <a:t> </a:t>
            </a:r>
            <a:r>
              <a:rPr lang="en-US" sz="1600"/>
              <a:t>(drill and practice)</a:t>
            </a:r>
          </a:p>
          <a:p>
            <a:pPr>
              <a:spcBef>
                <a:spcPct val="50000"/>
              </a:spcBef>
            </a:pPr>
            <a:r>
              <a:rPr lang="en-US" sz="1600"/>
              <a:t>---</a:t>
            </a:r>
          </a:p>
          <a:p>
            <a:pPr>
              <a:spcBef>
                <a:spcPct val="50000"/>
              </a:spcBef>
            </a:pPr>
            <a:r>
              <a:rPr lang="en-US">
                <a:hlinkClick r:id="rId11"/>
              </a:rPr>
              <a:t>Southwest Architecture</a:t>
            </a:r>
            <a:r>
              <a:rPr lang="en-US" sz="1600">
                <a:hlinkClick r:id="rId11"/>
              </a:rPr>
              <a:t> </a:t>
            </a:r>
            <a:r>
              <a:rPr lang="en-US" sz="1600"/>
              <a:t>(Research)</a:t>
            </a:r>
          </a:p>
        </p:txBody>
      </p:sp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3886200" y="1600200"/>
            <a:ext cx="2133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MEDICINE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BIOLOGY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MATHEMATICS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EDUCATION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ENGINEERING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ARCHITECTURE</a:t>
            </a:r>
          </a:p>
        </p:txBody>
      </p:sp>
      <p:sp>
        <p:nvSpPr>
          <p:cNvPr id="20488" name="Text Box 5"/>
          <p:cNvSpPr txBox="1">
            <a:spLocks noChangeArrowheads="1"/>
          </p:cNvSpPr>
          <p:nvPr/>
        </p:nvSpPr>
        <p:spPr bwMode="auto">
          <a:xfrm>
            <a:off x="6096000" y="12954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489" name="Text Box 6"/>
          <p:cNvSpPr txBox="1">
            <a:spLocks noChangeArrowheads="1"/>
          </p:cNvSpPr>
          <p:nvPr/>
        </p:nvSpPr>
        <p:spPr bwMode="auto">
          <a:xfrm>
            <a:off x="6096000" y="1371600"/>
            <a:ext cx="2819400" cy="518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12"/>
              </a:rPr>
              <a:t>MIT OCW List</a:t>
            </a:r>
            <a:endParaRPr lang="en-US"/>
          </a:p>
          <a:p>
            <a:pPr>
              <a:spcBef>
                <a:spcPct val="50000"/>
              </a:spcBef>
            </a:pPr>
            <a:r>
              <a:rPr lang="en-US">
                <a:hlinkClick r:id="rId13"/>
              </a:rPr>
              <a:t>Health Sciences List</a:t>
            </a: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/>
            </a:r>
            <a:br>
              <a:rPr lang="en-US"/>
            </a:br>
            <a:r>
              <a:rPr lang="en-US">
                <a:hlinkClick r:id="rId14"/>
              </a:rPr>
              <a:t>Biology Course List</a:t>
            </a: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>
                <a:hlinkClick r:id="rId15"/>
              </a:rPr>
              <a:t>Mathematics Course List</a:t>
            </a: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/>
            </a:r>
            <a:br>
              <a:rPr lang="en-US"/>
            </a:br>
            <a:r>
              <a:rPr lang="en-US"/>
              <a:t>Use Keyword Search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Click on specific engineering categories on left column of each page</a:t>
            </a:r>
          </a:p>
          <a:p>
            <a:pPr>
              <a:spcBef>
                <a:spcPct val="50000"/>
              </a:spcBef>
            </a:pPr>
            <a:r>
              <a:rPr lang="en-US">
                <a:hlinkClick r:id="rId16"/>
              </a:rPr>
              <a:t>Architecture Course List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October 18, 2005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Copyright: Sarah L Swart, 2005.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82BA23-B2CF-442D-AD5C-57DDF4F0E506}" type="slidenum">
              <a:rPr lang="en-US"/>
              <a:pPr/>
              <a:t>7</a:t>
            </a:fld>
            <a:endParaRPr lang="en-US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74625"/>
            <a:ext cx="6324600" cy="641350"/>
          </a:xfrm>
        </p:spPr>
        <p:txBody>
          <a:bodyPr/>
          <a:lstStyle/>
          <a:p>
            <a:pPr eaLnBrk="1" hangingPunct="1"/>
            <a:r>
              <a:rPr lang="en-US" sz="3600" smtClean="0"/>
              <a:t>Digital Libraries Sources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3806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hlinkClick r:id="rId4"/>
              </a:rPr>
              <a:t>http://infomine.ucr.edu/</a:t>
            </a:r>
            <a:r>
              <a:rPr lang="en-US" dirty="0" smtClean="0"/>
              <a:t> </a:t>
            </a:r>
            <a:r>
              <a:rPr lang="en-US" sz="2400" dirty="0" smtClean="0"/>
              <a:t>INFOMINE from UC Berkeley </a:t>
            </a:r>
            <a:r>
              <a:rPr lang="en-US" sz="2400" dirty="0" err="1" smtClean="0"/>
              <a:t>collaboratorium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hlinkClick r:id="rId5"/>
              </a:rPr>
              <a:t>http://www.perseus.tufts.edu/</a:t>
            </a:r>
            <a:r>
              <a:rPr lang="en-US" dirty="0" smtClean="0"/>
              <a:t> </a:t>
            </a:r>
            <a:r>
              <a:rPr lang="en-US" sz="2400" dirty="0" smtClean="0"/>
              <a:t>Tufts History Archive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hlinkClick r:id="rId6"/>
              </a:rPr>
              <a:t>http://moa.cit.cornell.edu/</a:t>
            </a:r>
            <a:r>
              <a:rPr lang="en-US" dirty="0" smtClean="0"/>
              <a:t> </a:t>
            </a:r>
            <a:r>
              <a:rPr lang="en-US" sz="2400" dirty="0" smtClean="0"/>
              <a:t>Cornell University Digital collections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Copyright: Sarah L Swart, 2005.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BBCA8B-F0F1-412B-9D77-99E113978ECB}" type="slidenum">
              <a:rPr lang="en-US"/>
              <a:pPr/>
              <a:t>8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44463"/>
            <a:ext cx="6324600" cy="701675"/>
          </a:xfrm>
        </p:spPr>
        <p:txBody>
          <a:bodyPr/>
          <a:lstStyle/>
          <a:p>
            <a:pPr eaLnBrk="1" hangingPunct="1"/>
            <a:r>
              <a:rPr lang="en-US" smtClean="0"/>
              <a:t>Sources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i="1" smtClean="0"/>
              <a:t>Learning Styles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/>
              <a:t>Felder &amp; Silverman</a:t>
            </a:r>
            <a:r>
              <a:rPr lang="en-US" sz="2000" smtClean="0"/>
              <a:t> </a:t>
            </a:r>
            <a:br>
              <a:rPr lang="en-US" sz="2000" smtClean="0"/>
            </a:br>
            <a:r>
              <a:rPr lang="en-US" sz="1600" smtClean="0">
                <a:hlinkClick r:id="rId4"/>
              </a:rPr>
              <a:t>http://www.ncsu.edu/felder-public/Learning_Styles.html</a:t>
            </a:r>
            <a:r>
              <a:rPr lang="en-US" sz="160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/>
              <a:t>Fleming, Neil</a:t>
            </a:r>
            <a:br>
              <a:rPr lang="en-US" sz="1600" smtClean="0"/>
            </a:br>
            <a:r>
              <a:rPr lang="en-US" sz="1600" smtClean="0">
                <a:hlinkClick r:id="rId5"/>
              </a:rPr>
              <a:t>http://www.vark-learn.com</a:t>
            </a:r>
            <a:r>
              <a:rPr lang="en-US" sz="160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/>
              <a:t>Kolb, David A.</a:t>
            </a:r>
            <a:br>
              <a:rPr lang="en-US" sz="1600" smtClean="0"/>
            </a:br>
            <a:r>
              <a:rPr lang="en-US" sz="1600" smtClean="0">
                <a:hlinkClick r:id="rId6"/>
              </a:rPr>
              <a:t>http://www.learningfromexperience.com</a:t>
            </a:r>
            <a:endParaRPr lang="en-US" sz="1600" smtClean="0"/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/>
              <a:t>Bibliography of works: </a:t>
            </a:r>
            <a:r>
              <a:rPr lang="en-US" sz="1600" smtClean="0">
                <a:hlinkClick r:id="rId7"/>
              </a:rPr>
              <a:t>http://learningfromexperience.com/research-library/</a:t>
            </a:r>
            <a:r>
              <a:rPr lang="en-US" sz="160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i="1" smtClean="0"/>
              <a:t>Open Content and Digital Libraries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/>
              <a:t>MIT Open Courseware: </a:t>
            </a:r>
            <a:r>
              <a:rPr lang="en-US" sz="1600" smtClean="0">
                <a:hlinkClick r:id="rId8"/>
              </a:rPr>
              <a:t>http://ocw.mit.edu</a:t>
            </a:r>
            <a:r>
              <a:rPr lang="en-US" sz="160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/>
              <a:t>MERLOT: </a:t>
            </a:r>
            <a:r>
              <a:rPr lang="en-US" sz="1600" smtClean="0">
                <a:hlinkClick r:id="rId9"/>
              </a:rPr>
              <a:t>http://www.merlot.org</a:t>
            </a:r>
            <a:r>
              <a:rPr lang="en-US" sz="160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/>
              <a:t>Wisconsin Online </a:t>
            </a:r>
            <a:r>
              <a:rPr lang="en-US" sz="1600" smtClean="0">
                <a:hlinkClick r:id="rId10"/>
              </a:rPr>
              <a:t>http://wisc-online.com/default.asp</a:t>
            </a:r>
            <a:r>
              <a:rPr lang="en-US" sz="160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/>
              <a:t>search ALA site </a:t>
            </a:r>
            <a:r>
              <a:rPr lang="en-US" sz="1600" smtClean="0">
                <a:hlinkClick r:id="rId11"/>
              </a:rPr>
              <a:t>www.ala.org</a:t>
            </a:r>
            <a:r>
              <a:rPr lang="en-US" sz="1600" smtClean="0"/>
              <a:t> on ‘digital archives’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_PLAYLIST_COUNT" val="0"/>
  <p:tag name="PRESENTATION_PRESENTER_SLIDE_LEVEL" val="0"/>
  <p:tag name="PUBLISH_TITLE" val="Learning Styles and Digital Content :: slides auto advance with audio"/>
  <p:tag name="ARTICULATE_LOGO" val="(None selected)"/>
  <p:tag name="ARTICULATE_PRESENTER" val="Sarah Lelgarde Swart"/>
  <p:tag name="ARTICULATE_PRESENTER_GUID" val="80C95D3B-0DCD-40B6-AF6B-5DAEB329E699"/>
  <p:tag name="ARTICULATE_LMS" val="0"/>
  <p:tag name="ARTICULATE_TEMPLATE" val="Corporate Communications"/>
  <p:tag name="LMS_PUBLISH" val="No"/>
  <p:tag name="LASTPUBLISHED" val="J:\computease\presentations\audiolearningstyles_learningobjects\launcher.htm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ELAPSEDTIME" val="11.7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ELAPSEDTIME" val="28.3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ELAPSEDTIME" val="36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ELAPSEDTIME" val="20.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ELAPSEDTIME" val="43.3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ELAPSEDTIME" val="44.9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ELAPSEDTIME" val="31.47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  <p:tag name="ELAPSEDTIME" val="17.248"/>
</p:tagLst>
</file>

<file path=ppt/theme/theme1.xml><?xml version="1.0" encoding="utf-8"?>
<a:theme xmlns:a="http://schemas.openxmlformats.org/drawingml/2006/main" name="technofocus_microsoft">
  <a:themeElements>
    <a:clrScheme name="technofocus_microsoft 1">
      <a:dk1>
        <a:srgbClr val="1D528D"/>
      </a:dk1>
      <a:lt1>
        <a:srgbClr val="FFFFFF"/>
      </a:lt1>
      <a:dk2>
        <a:srgbClr val="000000"/>
      </a:dk2>
      <a:lt2>
        <a:srgbClr val="B2B2B2"/>
      </a:lt2>
      <a:accent1>
        <a:srgbClr val="2D6BC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BAE0"/>
      </a:accent5>
      <a:accent6>
        <a:srgbClr val="E78A00"/>
      </a:accent6>
      <a:hlink>
        <a:srgbClr val="9999FF"/>
      </a:hlink>
      <a:folHlink>
        <a:srgbClr val="969696"/>
      </a:folHlink>
    </a:clrScheme>
    <a:fontScheme name="technofocus_microso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chnofocus_microsoft 1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2D6BC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BA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focus_microsoft 2">
        <a:dk1>
          <a:srgbClr val="808080"/>
        </a:dk1>
        <a:lt1>
          <a:srgbClr val="FFFFFF"/>
        </a:lt1>
        <a:dk2>
          <a:srgbClr val="000000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focus_microsoft 3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ofocus_microsoft 4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2D6BC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BAE0"/>
        </a:accent5>
        <a:accent6>
          <a:srgbClr val="E78A00"/>
        </a:accent6>
        <a:hlink>
          <a:srgbClr val="99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mple presentation slides">
  <a:themeElements>
    <a:clrScheme name="Sample presentation slides 4">
      <a:dk1>
        <a:srgbClr val="1D528D"/>
      </a:dk1>
      <a:lt1>
        <a:srgbClr val="FFFFFF"/>
      </a:lt1>
      <a:dk2>
        <a:srgbClr val="000000"/>
      </a:dk2>
      <a:lt2>
        <a:srgbClr val="B2B2B2"/>
      </a:lt2>
      <a:accent1>
        <a:srgbClr val="2D6BC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BAE0"/>
      </a:accent5>
      <a:accent6>
        <a:srgbClr val="E78A00"/>
      </a:accent6>
      <a:hlink>
        <a:srgbClr val="9900FF"/>
      </a:hlink>
      <a:folHlink>
        <a:srgbClr val="0000CC"/>
      </a:folHlink>
    </a:clrScheme>
    <a:fontScheme name="Sample presentation 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presentation slides 1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2D6BC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BA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2">
        <a:dk1>
          <a:srgbClr val="808080"/>
        </a:dk1>
        <a:lt1>
          <a:srgbClr val="FFFFFF"/>
        </a:lt1>
        <a:dk2>
          <a:srgbClr val="000000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3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4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2D6BC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BAE0"/>
        </a:accent5>
        <a:accent6>
          <a:srgbClr val="E78A00"/>
        </a:accent6>
        <a:hlink>
          <a:srgbClr val="9900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</TotalTime>
  <Words>297</Words>
  <Application>Microsoft PowerPoint</Application>
  <PresentationFormat>On-screen Show (4:3)</PresentationFormat>
  <Paragraphs>100</Paragraphs>
  <Slides>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technofocus_microsoft</vt:lpstr>
      <vt:lpstr>Sample presentation slides</vt:lpstr>
      <vt:lpstr>Image</vt:lpstr>
      <vt:lpstr>Digital Content for Teaching</vt:lpstr>
      <vt:lpstr>What You Will Learn</vt:lpstr>
      <vt:lpstr>Open Content Sources</vt:lpstr>
      <vt:lpstr>Learning Object Repositories</vt:lpstr>
      <vt:lpstr>MERLOT</vt:lpstr>
      <vt:lpstr>Discipline Examples from MERLOT and MIT OCW</vt:lpstr>
      <vt:lpstr>Digital Libraries Sources</vt:lpstr>
      <vt:lpstr>Sources</vt:lpstr>
    </vt:vector>
  </TitlesOfParts>
  <Manager/>
  <Company>UDM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Electronic Learning Objects</dc:title>
  <dc:subject/>
  <dc:creator>Sarah L Swart</dc:creator>
  <cp:keywords/>
  <dc:description/>
  <cp:lastModifiedBy>Sarah Swart</cp:lastModifiedBy>
  <cp:revision>65</cp:revision>
  <dcterms:created xsi:type="dcterms:W3CDTF">2005-09-27T14:44:09Z</dcterms:created>
  <dcterms:modified xsi:type="dcterms:W3CDTF">2009-02-23T18:36:47Z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TC011368021033</vt:lpwstr>
  </property>
  <property fmtid="{D5CDD505-2E9C-101B-9397-08002B2CF9AE}" pid="3" name="ArticulatePath">
    <vt:lpwstr>learningstyles_learningobjects</vt:lpwstr>
  </property>
</Properties>
</file>