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</p:sldMasterIdLst>
  <p:notesMasterIdLst>
    <p:notesMasterId r:id="rId16"/>
  </p:notesMasterIdLst>
  <p:sldIdLst>
    <p:sldId id="258" r:id="rId3"/>
    <p:sldId id="260" r:id="rId4"/>
    <p:sldId id="271" r:id="rId5"/>
    <p:sldId id="273" r:id="rId6"/>
    <p:sldId id="267" r:id="rId7"/>
    <p:sldId id="268" r:id="rId8"/>
    <p:sldId id="274" r:id="rId9"/>
    <p:sldId id="275" r:id="rId10"/>
    <p:sldId id="276" r:id="rId11"/>
    <p:sldId id="277" r:id="rId12"/>
    <p:sldId id="278" r:id="rId13"/>
    <p:sldId id="263" r:id="rId14"/>
    <p:sldId id="272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us-ascii"/>
  <p:showPr showNarration="1">
    <p:present/>
    <p:sldAll/>
    <p:penClr>
      <a:schemeClr val="tx1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85" autoAdjust="0"/>
    <p:restoredTop sz="94420" autoAdjust="0"/>
  </p:normalViewPr>
  <p:slideViewPr>
    <p:cSldViewPr>
      <p:cViewPr varScale="1">
        <p:scale>
          <a:sx n="81" d="100"/>
          <a:sy n="81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779DC9A-E023-4239-AEF5-61C13D5FD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2EACDB-C09E-4D03-8F2F-18261F45BA94}" type="slidenum">
              <a:rPr lang="en-US"/>
              <a:pPr/>
              <a:t>1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49699D-4210-4C8E-9A2A-D07AD1BDA2E5}" type="slidenum">
              <a:rPr lang="en-US"/>
              <a:pPr/>
              <a:t>10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23261D-B435-46F9-B022-472D03A7AADA}" type="slidenum">
              <a:rPr lang="en-US"/>
              <a:pPr/>
              <a:t>11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31D18A-E418-4C3D-A3E5-DD54B67D803D}" type="slidenum">
              <a:rPr lang="en-US"/>
              <a:pPr/>
              <a:t>12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B32BBD-A079-43FD-AA54-02B3DDB35BFB}" type="slidenum">
              <a:rPr lang="en-US"/>
              <a:pPr/>
              <a:t>13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FA1D53-F02B-4187-A485-BEFA0D669A78}" type="slidenum">
              <a:rPr lang="en-US"/>
              <a:pPr/>
              <a:t>2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590A1E-AC0E-4875-A509-F2BF025B8AB6}" type="slidenum">
              <a:rPr lang="en-US"/>
              <a:pPr/>
              <a:t>3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3884F0-B3A8-4747-AE3A-887BB723848D}" type="slidenum">
              <a:rPr lang="en-US"/>
              <a:pPr/>
              <a:t>4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A0D871-88C8-4638-9104-F9AFFCB5DECA}" type="slidenum">
              <a:rPr lang="en-US"/>
              <a:pPr/>
              <a:t>5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64E132-40A5-4847-A175-22F0B88288F4}" type="slidenum">
              <a:rPr lang="en-US"/>
              <a:pPr/>
              <a:t>6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BFF8F-46E1-4CA8-A671-8B103BA32886}" type="slidenum">
              <a:rPr lang="en-US"/>
              <a:pPr/>
              <a:t>7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B5186C-981D-423F-9338-CE0D288B0EDC}" type="slidenum">
              <a:rPr lang="en-US"/>
              <a:pPr/>
              <a:t>8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D109CE-E207-4981-B4E1-944C675CCF26}" type="slidenum">
              <a:rPr lang="en-US"/>
              <a:pPr/>
              <a:t>9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1600200" y="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2"/>
          <p:cNvSpPr>
            <a:spLocks noChangeArrowheads="1"/>
          </p:cNvSpPr>
          <p:nvPr/>
        </p:nvSpPr>
        <p:spPr bwMode="ltGray">
          <a:xfrm>
            <a:off x="5895975" y="0"/>
            <a:ext cx="3248025" cy="2781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19050" y="2330450"/>
            <a:ext cx="9115425" cy="358775"/>
            <a:chOff x="3827" y="1468"/>
            <a:chExt cx="1927" cy="226"/>
          </a:xfrm>
        </p:grpSpPr>
        <p:sp>
          <p:nvSpPr>
            <p:cNvPr id="7" name="Line 54"/>
            <p:cNvSpPr>
              <a:spLocks noChangeShapeType="1"/>
            </p:cNvSpPr>
            <p:nvPr/>
          </p:nvSpPr>
          <p:spPr bwMode="white">
            <a:xfrm>
              <a:off x="3827" y="1468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Line 55"/>
            <p:cNvSpPr>
              <a:spLocks noChangeShapeType="1"/>
            </p:cNvSpPr>
            <p:nvPr/>
          </p:nvSpPr>
          <p:spPr bwMode="white">
            <a:xfrm>
              <a:off x="3827" y="1540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Line 56"/>
            <p:cNvSpPr>
              <a:spLocks noChangeShapeType="1"/>
            </p:cNvSpPr>
            <p:nvPr/>
          </p:nvSpPr>
          <p:spPr bwMode="white">
            <a:xfrm>
              <a:off x="3827" y="1616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Line 57"/>
            <p:cNvSpPr>
              <a:spLocks noChangeShapeType="1"/>
            </p:cNvSpPr>
            <p:nvPr/>
          </p:nvSpPr>
          <p:spPr bwMode="white">
            <a:xfrm>
              <a:off x="3827" y="1694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1" name="Picture 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8766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0"/>
          <p:cNvSpPr>
            <a:spLocks noChangeArrowheads="1"/>
          </p:cNvSpPr>
          <p:nvPr/>
        </p:nvSpPr>
        <p:spPr bwMode="black">
          <a:xfrm>
            <a:off x="0" y="2787650"/>
            <a:ext cx="9144000" cy="714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Rectangle 63"/>
          <p:cNvSpPr>
            <a:spLocks noChangeArrowheads="1"/>
          </p:cNvSpPr>
          <p:nvPr/>
        </p:nvSpPr>
        <p:spPr bwMode="gray">
          <a:xfrm>
            <a:off x="2895600" y="2819400"/>
            <a:ext cx="6248400" cy="685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4" name="Picture 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4488" y="0"/>
            <a:ext cx="30114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White">
          <a:xfrm>
            <a:off x="2895600" y="4038600"/>
            <a:ext cx="6019800" cy="457200"/>
          </a:xfrm>
          <a:solidFill>
            <a:schemeClr val="tx1"/>
          </a:solidFill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3124200" y="2506663"/>
            <a:ext cx="5791200" cy="131127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October 18, 2005</a:t>
            </a: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F486DF-6DF1-4182-935C-CE88C7E2E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18,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3C5ED-DCD9-4A6B-9473-561792F02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-160338"/>
            <a:ext cx="2095500" cy="648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160338"/>
            <a:ext cx="6134100" cy="648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18,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90813-93D6-4BC1-8035-06CC53B26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-160338"/>
            <a:ext cx="6324600" cy="13112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60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18,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BA5CA-4A7F-427D-AB9D-ED6F1D40A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00200" y="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ltGray">
          <a:xfrm>
            <a:off x="5895975" y="0"/>
            <a:ext cx="3248025" cy="2781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9050" y="2330450"/>
            <a:ext cx="9115425" cy="358775"/>
            <a:chOff x="3827" y="1468"/>
            <a:chExt cx="1927" cy="226"/>
          </a:xfrm>
        </p:grpSpPr>
        <p:sp>
          <p:nvSpPr>
            <p:cNvPr id="7" name="Line 8"/>
            <p:cNvSpPr>
              <a:spLocks noChangeShapeType="1"/>
            </p:cNvSpPr>
            <p:nvPr/>
          </p:nvSpPr>
          <p:spPr bwMode="white">
            <a:xfrm>
              <a:off x="3827" y="1468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white">
            <a:xfrm>
              <a:off x="3827" y="1540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white">
            <a:xfrm>
              <a:off x="3827" y="1616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white">
            <a:xfrm>
              <a:off x="3827" y="1694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8766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3"/>
          <p:cNvSpPr>
            <a:spLocks noChangeArrowheads="1"/>
          </p:cNvSpPr>
          <p:nvPr/>
        </p:nvSpPr>
        <p:spPr bwMode="black">
          <a:xfrm>
            <a:off x="0" y="2787650"/>
            <a:ext cx="9144000" cy="714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gray">
          <a:xfrm>
            <a:off x="2895600" y="2819400"/>
            <a:ext cx="6248400" cy="685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4488" y="0"/>
            <a:ext cx="30114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381000" y="6491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 bwMode="grayWhite">
          <a:xfrm>
            <a:off x="2895600" y="4038600"/>
            <a:ext cx="6019800" cy="457200"/>
          </a:xfrm>
          <a:solidFill>
            <a:schemeClr val="tx1"/>
          </a:solidFill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ctrTitle"/>
          </p:nvPr>
        </p:nvSpPr>
        <p:spPr bwMode="ltGray">
          <a:xfrm>
            <a:off x="3124200" y="2506663"/>
            <a:ext cx="5791200" cy="131127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400800"/>
            <a:ext cx="5791200" cy="320675"/>
          </a:xfrm>
        </p:spPr>
        <p:txBody>
          <a:bodyPr anchor="ctr"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598E44F-5554-4172-AA4B-C38AF7447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0B22C-CF19-47C6-B3A7-639DFC260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E5B17-644D-431A-BAD2-F5C5ECF92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1BFD5-C865-4F49-8C0A-71C5ADEAB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5B30F-24C9-4E31-B374-E47C4909B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51618-8E92-4D1F-A02B-167A4BB8D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893EA-246D-4619-B5B3-75A77DAC8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18,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BE443-899A-4909-A1D8-FE9A6741D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EE44F-AAB9-467C-A42E-CF3FA2F20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26B06-173C-4360-837D-D1081963A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D1058-F5CF-4DE5-AB77-5591206CB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-160338"/>
            <a:ext cx="2095500" cy="648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160338"/>
            <a:ext cx="6134100" cy="648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FC4B2-464B-4037-B58B-08C2B7FEB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18,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390B3-0B20-4ABA-84EA-867EDCA7F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18, 2005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9B83F-538D-46EE-9989-F9D5A3747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18, 2005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018B4-55D5-4CCC-AFE7-7B35522CF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18, 2005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12112-184B-4BAC-80AD-48391D94D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18, 2005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AB21C-D545-4170-B1EC-01E4A7885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18, 2005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5B75C-4971-4BFA-875D-AB8FE840E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18, 2005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DCC42-C82F-490A-B31A-8459F5642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4.bin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ChangeArrowheads="1"/>
          </p:cNvSpPr>
          <p:nvPr/>
        </p:nvSpPr>
        <p:spPr bwMode="ltGray">
          <a:xfrm>
            <a:off x="11113" y="0"/>
            <a:ext cx="9132887" cy="11255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030" name="Group 33"/>
          <p:cNvGrpSpPr>
            <a:grpSpLocks/>
          </p:cNvGrpSpPr>
          <p:nvPr/>
        </p:nvGrpSpPr>
        <p:grpSpPr bwMode="auto">
          <a:xfrm>
            <a:off x="0" y="879475"/>
            <a:ext cx="9144000" cy="144463"/>
            <a:chOff x="1519" y="554"/>
            <a:chExt cx="4241" cy="91"/>
          </a:xfrm>
        </p:grpSpPr>
        <p:sp>
          <p:nvSpPr>
            <p:cNvPr id="1058" name="Line 34"/>
            <p:cNvSpPr>
              <a:spLocks noChangeShapeType="1"/>
            </p:cNvSpPr>
            <p:nvPr userDrawn="1"/>
          </p:nvSpPr>
          <p:spPr bwMode="white">
            <a:xfrm>
              <a:off x="1519" y="554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white">
            <a:xfrm>
              <a:off x="1519" y="599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white">
            <a:xfrm>
              <a:off x="1519" y="645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31" name="Group 37"/>
          <p:cNvGrpSpPr>
            <a:grpSpLocks/>
          </p:cNvGrpSpPr>
          <p:nvPr/>
        </p:nvGrpSpPr>
        <p:grpSpPr bwMode="auto">
          <a:xfrm>
            <a:off x="0" y="-11113"/>
            <a:ext cx="2341563" cy="1123951"/>
            <a:chOff x="0" y="0"/>
            <a:chExt cx="1475" cy="694"/>
          </a:xfrm>
        </p:grpSpPr>
        <p:graphicFrame>
          <p:nvGraphicFramePr>
            <p:cNvPr id="1026" name="Object 38"/>
            <p:cNvGraphicFramePr>
              <a:graphicFrameLocks noChangeAspect="1"/>
            </p:cNvGraphicFramePr>
            <p:nvPr/>
          </p:nvGraphicFramePr>
          <p:xfrm>
            <a:off x="695" y="0"/>
            <a:ext cx="780" cy="692"/>
          </p:xfrm>
          <a:graphic>
            <a:graphicData uri="http://schemas.openxmlformats.org/presentationml/2006/ole">
              <p:oleObj spid="_x0000_s1026" name="Image" r:id="rId16" imgW="3646321" imgH="3931376" progId="">
                <p:embed/>
              </p:oleObj>
            </a:graphicData>
          </a:graphic>
        </p:graphicFrame>
        <p:graphicFrame>
          <p:nvGraphicFramePr>
            <p:cNvPr id="1027" name="Object 39"/>
            <p:cNvGraphicFramePr>
              <a:graphicFrameLocks noChangeAspect="1"/>
            </p:cNvGraphicFramePr>
            <p:nvPr/>
          </p:nvGraphicFramePr>
          <p:xfrm>
            <a:off x="0" y="0"/>
            <a:ext cx="737" cy="694"/>
          </p:xfrm>
          <a:graphic>
            <a:graphicData uri="http://schemas.openxmlformats.org/presentationml/2006/ole">
              <p:oleObj spid="_x0000_s1027" name="Image" r:id="rId17" imgW="2575783" imgH="2545301" progId="">
                <p:embed/>
              </p:oleObj>
            </a:graphicData>
          </a:graphic>
        </p:graphicFrame>
      </p:grp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-160338"/>
            <a:ext cx="6324600" cy="131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October 18, 2005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145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8C21EEB-20B6-4391-A258-D09F7B052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7" name="Group 44"/>
          <p:cNvGrpSpPr>
            <a:grpSpLocks/>
          </p:cNvGrpSpPr>
          <p:nvPr/>
        </p:nvGrpSpPr>
        <p:grpSpPr bwMode="auto">
          <a:xfrm>
            <a:off x="0" y="1109663"/>
            <a:ext cx="9144000" cy="169862"/>
            <a:chOff x="0" y="699"/>
            <a:chExt cx="5760" cy="107"/>
          </a:xfrm>
        </p:grpSpPr>
        <p:sp>
          <p:nvSpPr>
            <p:cNvPr id="1064" name="Rectangle 40"/>
            <p:cNvSpPr>
              <a:spLocks noChangeArrowheads="1"/>
            </p:cNvSpPr>
            <p:nvPr userDrawn="1"/>
          </p:nvSpPr>
          <p:spPr bwMode="gray">
            <a:xfrm>
              <a:off x="0" y="699"/>
              <a:ext cx="5760" cy="4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6" name="Rectangle 42"/>
            <p:cNvSpPr>
              <a:spLocks noChangeArrowheads="1"/>
            </p:cNvSpPr>
            <p:nvPr userDrawn="1"/>
          </p:nvSpPr>
          <p:spPr bwMode="gray">
            <a:xfrm>
              <a:off x="1476" y="713"/>
              <a:ext cx="4284" cy="93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buFont typeface="Wingdings 2" pitchFamily="18" charset="2"/>
        <a:buChar char="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ltGray">
          <a:xfrm>
            <a:off x="11113" y="0"/>
            <a:ext cx="9132887" cy="11255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054" name="Group 3"/>
          <p:cNvGrpSpPr>
            <a:grpSpLocks/>
          </p:cNvGrpSpPr>
          <p:nvPr/>
        </p:nvGrpSpPr>
        <p:grpSpPr bwMode="auto">
          <a:xfrm>
            <a:off x="0" y="879475"/>
            <a:ext cx="9144000" cy="144463"/>
            <a:chOff x="1519" y="554"/>
            <a:chExt cx="4241" cy="91"/>
          </a:xfrm>
        </p:grpSpPr>
        <p:sp>
          <p:nvSpPr>
            <p:cNvPr id="34820" name="Line 4"/>
            <p:cNvSpPr>
              <a:spLocks noChangeShapeType="1"/>
            </p:cNvSpPr>
            <p:nvPr userDrawn="1"/>
          </p:nvSpPr>
          <p:spPr bwMode="white">
            <a:xfrm>
              <a:off x="1519" y="554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1" name="Line 5"/>
            <p:cNvSpPr>
              <a:spLocks noChangeShapeType="1"/>
            </p:cNvSpPr>
            <p:nvPr userDrawn="1"/>
          </p:nvSpPr>
          <p:spPr bwMode="white">
            <a:xfrm>
              <a:off x="1519" y="599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2" name="Line 6"/>
            <p:cNvSpPr>
              <a:spLocks noChangeShapeType="1"/>
            </p:cNvSpPr>
            <p:nvPr userDrawn="1"/>
          </p:nvSpPr>
          <p:spPr bwMode="white">
            <a:xfrm>
              <a:off x="1519" y="645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0" y="-11113"/>
            <a:ext cx="2341563" cy="1123951"/>
            <a:chOff x="0" y="0"/>
            <a:chExt cx="1475" cy="694"/>
          </a:xfrm>
        </p:grpSpPr>
        <p:graphicFrame>
          <p:nvGraphicFramePr>
            <p:cNvPr id="2050" name="Object 8"/>
            <p:cNvGraphicFramePr>
              <a:graphicFrameLocks noChangeAspect="1"/>
            </p:cNvGraphicFramePr>
            <p:nvPr/>
          </p:nvGraphicFramePr>
          <p:xfrm>
            <a:off x="695" y="0"/>
            <a:ext cx="780" cy="692"/>
          </p:xfrm>
          <a:graphic>
            <a:graphicData uri="http://schemas.openxmlformats.org/presentationml/2006/ole">
              <p:oleObj spid="_x0000_s2050" name="Image" r:id="rId15" imgW="3646321" imgH="3931376" progId="">
                <p:embed/>
              </p:oleObj>
            </a:graphicData>
          </a:graphic>
        </p:graphicFrame>
        <p:graphicFrame>
          <p:nvGraphicFramePr>
            <p:cNvPr id="2051" name="Object 9"/>
            <p:cNvGraphicFramePr>
              <a:graphicFrameLocks noChangeAspect="1"/>
            </p:cNvGraphicFramePr>
            <p:nvPr/>
          </p:nvGraphicFramePr>
          <p:xfrm>
            <a:off x="0" y="0"/>
            <a:ext cx="737" cy="694"/>
          </p:xfrm>
          <a:graphic>
            <a:graphicData uri="http://schemas.openxmlformats.org/presentationml/2006/ole">
              <p:oleObj spid="_x0000_s2051" name="Image" r:id="rId16" imgW="2575783" imgH="2545301" progId="">
                <p:embed/>
              </p:oleObj>
            </a:graphicData>
          </a:graphic>
        </p:graphicFrame>
      </p:grpSp>
      <p:sp>
        <p:nvSpPr>
          <p:cNvPr id="205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-160338"/>
            <a:ext cx="6324600" cy="131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77000"/>
            <a:ext cx="5562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EA1AEF9-68CD-4B09-B310-C47C25D10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60" name="Group 14"/>
          <p:cNvGrpSpPr>
            <a:grpSpLocks/>
          </p:cNvGrpSpPr>
          <p:nvPr/>
        </p:nvGrpSpPr>
        <p:grpSpPr bwMode="auto">
          <a:xfrm>
            <a:off x="0" y="1109663"/>
            <a:ext cx="9144000" cy="169862"/>
            <a:chOff x="0" y="699"/>
            <a:chExt cx="5760" cy="107"/>
          </a:xfrm>
        </p:grpSpPr>
        <p:sp>
          <p:nvSpPr>
            <p:cNvPr id="34831" name="Rectangle 15"/>
            <p:cNvSpPr>
              <a:spLocks noChangeArrowheads="1"/>
            </p:cNvSpPr>
            <p:nvPr userDrawn="1"/>
          </p:nvSpPr>
          <p:spPr bwMode="gray">
            <a:xfrm>
              <a:off x="0" y="699"/>
              <a:ext cx="5760" cy="4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2" name="Rectangle 16"/>
            <p:cNvSpPr>
              <a:spLocks noChangeArrowheads="1"/>
            </p:cNvSpPr>
            <p:nvPr userDrawn="1"/>
          </p:nvSpPr>
          <p:spPr bwMode="gray">
            <a:xfrm>
              <a:off x="1476" y="713"/>
              <a:ext cx="4284" cy="93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buFont typeface="Wingdings 2" pitchFamily="18" charset="2"/>
        <a:buChar char="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hyperlink" Target="http://www.vark-learn.com/english/page.asp?p=kinestheti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hyperlink" Target="http://www.vark-learn.com/english/page.asp?p=multimoda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hyperlink" Target="http://learningfromexperience.com/research-library/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6" Type="http://schemas.openxmlformats.org/officeDocument/2006/relationships/hyperlink" Target="http://www.learningfromexperience.com/" TargetMode="External"/><Relationship Id="rId5" Type="http://schemas.openxmlformats.org/officeDocument/2006/relationships/hyperlink" Target="http://www.vark-learn.com/" TargetMode="External"/><Relationship Id="rId4" Type="http://schemas.openxmlformats.org/officeDocument/2006/relationships/hyperlink" Target="http://www.ncsu.edu/felder-public/Learning_Style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4" Type="http://schemas.openxmlformats.org/officeDocument/2006/relationships/hyperlink" Target="http://www.vark-learn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hyperlink" Target="http://www.vark-learn.com/english/page.asp?p=kinesthetic" TargetMode="Externa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6" Type="http://schemas.openxmlformats.org/officeDocument/2006/relationships/hyperlink" Target="http://www.vark-learn.com/english/page.asp?p=readwrite" TargetMode="External"/><Relationship Id="rId5" Type="http://schemas.openxmlformats.org/officeDocument/2006/relationships/hyperlink" Target="http://www.vark-learn.com/english/page.asp?p=aural" TargetMode="External"/><Relationship Id="rId4" Type="http://schemas.openxmlformats.org/officeDocument/2006/relationships/hyperlink" Target="http://www.vark-learn.com/english/page.asp?p=visua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hyperlink" Target="http://www.vark-learn.com/english/page.asp?p=visua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hyperlink" Target="http://www.vark-learn.com/english/page.asp?p=aura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hyperlink" Target="http://www.vark-learn.com/english/page.asp?p=readwri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124200" y="2901950"/>
            <a:ext cx="6019800" cy="51911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Learning Styles and Teaching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657600"/>
            <a:ext cx="7162800" cy="2819400"/>
          </a:xfrm>
          <a:noFill/>
        </p:spPr>
        <p:txBody>
          <a:bodyPr/>
          <a:lstStyle/>
          <a:p>
            <a:pPr algn="r" eaLnBrk="1" hangingPunct="1"/>
            <a:r>
              <a:rPr lang="en-US" sz="2400" dirty="0" smtClean="0">
                <a:solidFill>
                  <a:schemeClr val="tx1"/>
                </a:solidFill>
              </a:rPr>
              <a:t>Developing Content for Learners</a:t>
            </a:r>
          </a:p>
          <a:p>
            <a:pPr algn="r" eaLnBrk="1" hangingPunct="1"/>
            <a:endParaRPr lang="en-US" sz="2400" dirty="0" smtClean="0">
              <a:solidFill>
                <a:schemeClr val="tx1"/>
              </a:solidFill>
            </a:endParaRPr>
          </a:p>
          <a:p>
            <a:pPr algn="r" eaLnBrk="1" hangingPunct="1"/>
            <a:r>
              <a:rPr lang="en-US" sz="2400" dirty="0" smtClean="0">
                <a:solidFill>
                  <a:schemeClr val="tx1"/>
                </a:solidFill>
              </a:rPr>
              <a:t>By Sarah Lelgarde Swart, MM, MLIS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Muskegon Community College</a:t>
            </a:r>
          </a:p>
          <a:p>
            <a:pPr algn="r" eaLnBrk="1" hangingPunct="1"/>
            <a:endParaRPr lang="en-US" sz="2400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October 18, 2005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Copyright: Sarah L Swart, </a:t>
            </a:r>
            <a:r>
              <a:rPr lang="en-US" dirty="0" smtClean="0"/>
              <a:t>2008.</a:t>
            </a:r>
            <a:endParaRPr lang="en-US" dirty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EB12AE-DA51-49E9-9FEB-BABEB607BF72}" type="slidenum">
              <a:rPr lang="en-US"/>
              <a:pPr/>
              <a:t>10</a:t>
            </a:fld>
            <a:endParaRPr lang="en-US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06375"/>
            <a:ext cx="6934200" cy="579438"/>
          </a:xfrm>
        </p:spPr>
        <p:txBody>
          <a:bodyPr/>
          <a:lstStyle/>
          <a:p>
            <a:pPr eaLnBrk="1" hangingPunct="1"/>
            <a:r>
              <a:rPr lang="en-US" sz="3200" smtClean="0"/>
              <a:t>Kinesthetic Study Strategies (VARK)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/>
              <a:t>INTAKE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All your senses, labs, field trips, tours, real-life examples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Hands-on approaches (simulations and computing)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Trial and error, collections, solutions to problems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Experience it so you can understand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SWOT: Study without Tears – Learnable Package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Add examples and case studies to your notes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Talk about your notes with another 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Use pictures and photographs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Go back to the lab or your lab manual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Recall the experiments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1" smtClean="0"/>
              <a:t>OUTPUT FOR HIGH PERFORMANCE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1" smtClean="0"/>
              <a:t>Write practice answers and paragraphs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1" smtClean="0"/>
              <a:t>Role play the exam situation in your own room</a:t>
            </a:r>
          </a:p>
          <a:p>
            <a:pPr lvl="2" eaLnBrk="1" hangingPunct="1">
              <a:lnSpc>
                <a:spcPct val="90000"/>
              </a:lnSpc>
            </a:pPr>
            <a:endParaRPr lang="en-US" sz="16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/>
              <a:t>Source: Kinesthetic Help Sheet </a:t>
            </a:r>
            <a:br>
              <a:rPr lang="en-US" sz="1800" smtClean="0"/>
            </a:br>
            <a:r>
              <a:rPr lang="en-US" sz="1800" smtClean="0">
                <a:hlinkClick r:id="rId4"/>
              </a:rPr>
              <a:t>http://www.vark-learn.com/english/page.asp?p=kinesthetic</a:t>
            </a:r>
            <a:r>
              <a:rPr lang="en-US" sz="1800" smtClean="0"/>
              <a:t>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October 18, 2005</a:t>
            </a: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Copyright: Sarah L Swart, </a:t>
            </a:r>
            <a:r>
              <a:rPr lang="en-US" dirty="0" smtClean="0"/>
              <a:t>2008.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09E340-05EA-466E-AE8A-8325AD37CEE4}" type="slidenum">
              <a:rPr lang="en-US"/>
              <a:pPr/>
              <a:t>11</a:t>
            </a:fld>
            <a:endParaRPr 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06375"/>
            <a:ext cx="6934200" cy="579438"/>
          </a:xfrm>
        </p:spPr>
        <p:txBody>
          <a:bodyPr/>
          <a:lstStyle/>
          <a:p>
            <a:pPr eaLnBrk="1" hangingPunct="1"/>
            <a:r>
              <a:rPr lang="en-US" sz="3200" smtClean="0"/>
              <a:t>Multimodal Study Strategies (VARK)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Choice of modes to use depending on the situation if all four are equal or close to equal scores</a:t>
            </a:r>
          </a:p>
          <a:p>
            <a:pPr eaLnBrk="1" hangingPunct="1"/>
            <a:r>
              <a:rPr lang="en-US" sz="2400" smtClean="0"/>
              <a:t>Refer to the highest study strategies for more information</a:t>
            </a:r>
          </a:p>
          <a:p>
            <a:pPr eaLnBrk="1" hangingPunct="1"/>
            <a:r>
              <a:rPr lang="en-US" sz="2400" smtClean="0"/>
              <a:t>Questionnaire responses:</a:t>
            </a:r>
          </a:p>
          <a:p>
            <a:pPr lvl="1" eaLnBrk="1" hangingPunct="1"/>
            <a:r>
              <a:rPr lang="en-US" sz="2000" smtClean="0"/>
              <a:t>17 or more responses may mean that you have to sort through many choices to make to be effective</a:t>
            </a:r>
          </a:p>
          <a:p>
            <a:pPr lvl="1" eaLnBrk="1" hangingPunct="1"/>
            <a:r>
              <a:rPr lang="en-US" sz="2000" smtClean="0"/>
              <a:t>16 or less responses may enable you to go with the highest mode as though it were a single preference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Source: Multimodal Help Sheet </a:t>
            </a:r>
            <a:br>
              <a:rPr lang="en-US" sz="2000" smtClean="0"/>
            </a:br>
            <a:r>
              <a:rPr lang="en-US" sz="2000" smtClean="0">
                <a:hlinkClick r:id="rId4"/>
              </a:rPr>
              <a:t>http://www.vark-learn.com/english/page.asp?p=multimodal</a:t>
            </a:r>
            <a:r>
              <a:rPr lang="en-US" sz="2000" smtClean="0"/>
              <a:t> 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z="20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October 18, 2005</a:t>
            </a:r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Copyright: Sarah L Swart, </a:t>
            </a:r>
            <a:r>
              <a:rPr lang="en-US" dirty="0" smtClean="0"/>
              <a:t>2008.</a:t>
            </a:r>
            <a:endParaRPr lang="en-US" dirty="0"/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A7AC62-C142-453F-BD67-500F854D28C3}" type="slidenum">
              <a:rPr lang="en-US"/>
              <a:pPr/>
              <a:t>12</a:t>
            </a:fld>
            <a:endParaRPr lang="en-US"/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title"/>
          </p:nvPr>
        </p:nvSpPr>
        <p:spPr>
          <a:xfrm>
            <a:off x="2514600" y="174625"/>
            <a:ext cx="6324600" cy="641350"/>
          </a:xfrm>
        </p:spPr>
        <p:txBody>
          <a:bodyPr/>
          <a:lstStyle/>
          <a:p>
            <a:pPr eaLnBrk="1" hangingPunct="1"/>
            <a:r>
              <a:rPr lang="en-US" sz="3600" smtClean="0"/>
              <a:t>Matching Teaching Strategies</a:t>
            </a:r>
          </a:p>
        </p:txBody>
      </p:sp>
      <p:sp>
        <p:nvSpPr>
          <p:cNvPr id="16390" name="AutoShape 5"/>
          <p:cNvSpPr>
            <a:spLocks noChangeArrowheads="1"/>
          </p:cNvSpPr>
          <p:nvPr/>
        </p:nvSpPr>
        <p:spPr bwMode="auto">
          <a:xfrm>
            <a:off x="6311900" y="3352800"/>
            <a:ext cx="1676400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4559300" y="3352800"/>
            <a:ext cx="1665288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2819400" y="3352800"/>
            <a:ext cx="1616075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054100" y="3352800"/>
            <a:ext cx="1676400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94" name="Group 9"/>
          <p:cNvGrpSpPr>
            <a:grpSpLocks/>
          </p:cNvGrpSpPr>
          <p:nvPr/>
        </p:nvGrpSpPr>
        <p:grpSpPr bwMode="auto">
          <a:xfrm>
            <a:off x="1282700" y="1981200"/>
            <a:ext cx="6096000" cy="990600"/>
            <a:chOff x="624" y="1152"/>
            <a:chExt cx="4080" cy="720"/>
          </a:xfrm>
        </p:grpSpPr>
        <p:sp>
          <p:nvSpPr>
            <p:cNvPr id="19466" name="Rectangle 10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6404" name="Group 11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16418" name="Oval 1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9" name="Rectangle 1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0" name="Oval 1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5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71" name="Oval 15"/>
              <p:cNvSpPr>
                <a:spLocks noChangeArrowheads="1"/>
              </p:cNvSpPr>
              <p:nvPr/>
            </p:nvSpPr>
            <p:spPr bwMode="gray">
              <a:xfrm>
                <a:off x="2439" y="3519"/>
                <a:ext cx="20" cy="70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6405" name="Rectangle 16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16406" name="Group 17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16414" name="Oval 18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5" name="Rectangle 19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6" name="Oval 20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5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77" name="Oval 21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70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9478" name="Rectangle 22"/>
            <p:cNvSpPr>
              <a:spLocks noChangeArrowheads="1"/>
            </p:cNvSpPr>
            <p:nvPr/>
          </p:nvSpPr>
          <p:spPr bwMode="gray">
            <a:xfrm rot="3419336">
              <a:off x="2880" y="1151"/>
              <a:ext cx="672" cy="67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6408" name="Group 23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16410" name="Oval 24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1" name="Rectangle 25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2" name="Oval 26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5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83" name="Oval 27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70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6409" name="Rectangle 28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sp>
        <p:nvSpPr>
          <p:cNvPr id="16395" name="Rectangle 30"/>
          <p:cNvSpPr>
            <a:spLocks noChangeArrowheads="1"/>
          </p:cNvSpPr>
          <p:nvPr/>
        </p:nvSpPr>
        <p:spPr bwMode="gray">
          <a:xfrm>
            <a:off x="1441450" y="2300288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Visual</a:t>
            </a:r>
          </a:p>
        </p:txBody>
      </p:sp>
      <p:sp>
        <p:nvSpPr>
          <p:cNvPr id="16396" name="Rectangle 31"/>
          <p:cNvSpPr>
            <a:spLocks noChangeArrowheads="1"/>
          </p:cNvSpPr>
          <p:nvPr/>
        </p:nvSpPr>
        <p:spPr bwMode="gray">
          <a:xfrm>
            <a:off x="3194050" y="2300288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Aural</a:t>
            </a:r>
          </a:p>
        </p:txBody>
      </p:sp>
      <p:sp>
        <p:nvSpPr>
          <p:cNvPr id="16397" name="Rectangle 32"/>
          <p:cNvSpPr>
            <a:spLocks noChangeArrowheads="1"/>
          </p:cNvSpPr>
          <p:nvPr/>
        </p:nvSpPr>
        <p:spPr bwMode="gray">
          <a:xfrm>
            <a:off x="4800600" y="2133600"/>
            <a:ext cx="79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Read/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Write</a:t>
            </a:r>
          </a:p>
        </p:txBody>
      </p:sp>
      <p:sp>
        <p:nvSpPr>
          <p:cNvPr id="16398" name="Rectangle 33"/>
          <p:cNvSpPr>
            <a:spLocks noChangeArrowheads="1"/>
          </p:cNvSpPr>
          <p:nvPr/>
        </p:nvSpPr>
        <p:spPr bwMode="gray">
          <a:xfrm>
            <a:off x="6553200" y="2133600"/>
            <a:ext cx="83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Kines-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thetic</a:t>
            </a:r>
          </a:p>
        </p:txBody>
      </p:sp>
      <p:sp>
        <p:nvSpPr>
          <p:cNvPr id="16399" name="Rectangle 34"/>
          <p:cNvSpPr>
            <a:spLocks noChangeArrowheads="1"/>
          </p:cNvSpPr>
          <p:nvPr/>
        </p:nvSpPr>
        <p:spPr bwMode="auto">
          <a:xfrm>
            <a:off x="990600" y="3429000"/>
            <a:ext cx="17526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/>
              <a:t>Use graphics and charts to illustrate points</a:t>
            </a:r>
          </a:p>
          <a:p>
            <a:endParaRPr lang="en-US" sz="1500"/>
          </a:p>
          <a:p>
            <a:r>
              <a:rPr lang="en-US" sz="1500"/>
              <a:t>Include real life examples</a:t>
            </a:r>
          </a:p>
          <a:p>
            <a:endParaRPr lang="en-US" sz="1500"/>
          </a:p>
          <a:p>
            <a:r>
              <a:rPr lang="en-US" sz="1500"/>
              <a:t>Assign interactive activities and discussions</a:t>
            </a:r>
          </a:p>
        </p:txBody>
      </p:sp>
      <p:sp>
        <p:nvSpPr>
          <p:cNvPr id="16400" name="Rectangle 35"/>
          <p:cNvSpPr>
            <a:spLocks noChangeArrowheads="1"/>
          </p:cNvSpPr>
          <p:nvPr/>
        </p:nvSpPr>
        <p:spPr bwMode="auto">
          <a:xfrm>
            <a:off x="2743200" y="3429000"/>
            <a:ext cx="17526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/>
              <a:t>Provide audio lectures for use online later</a:t>
            </a:r>
          </a:p>
          <a:p>
            <a:endParaRPr lang="en-US" sz="1500"/>
          </a:p>
          <a:p>
            <a:r>
              <a:rPr lang="en-US" sz="1500"/>
              <a:t>Assign discussion groups</a:t>
            </a:r>
          </a:p>
          <a:p>
            <a:endParaRPr lang="en-US" sz="1500"/>
          </a:p>
          <a:p>
            <a:r>
              <a:rPr lang="en-US" sz="1500"/>
              <a:t>Add role play situations</a:t>
            </a:r>
          </a:p>
        </p:txBody>
      </p:sp>
      <p:sp>
        <p:nvSpPr>
          <p:cNvPr id="16401" name="Rectangle 36"/>
          <p:cNvSpPr>
            <a:spLocks noChangeArrowheads="1"/>
          </p:cNvSpPr>
          <p:nvPr/>
        </p:nvSpPr>
        <p:spPr bwMode="auto">
          <a:xfrm>
            <a:off x="4572000" y="3429000"/>
            <a:ext cx="16764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/>
              <a:t>Practice tests and quizzes</a:t>
            </a:r>
          </a:p>
          <a:p>
            <a:endParaRPr lang="en-US" sz="1500"/>
          </a:p>
          <a:p>
            <a:r>
              <a:rPr lang="en-US" sz="1500"/>
              <a:t>Written assignments and reflections</a:t>
            </a:r>
          </a:p>
          <a:p>
            <a:endParaRPr lang="en-US" sz="1500"/>
          </a:p>
          <a:p>
            <a:r>
              <a:rPr lang="en-US" sz="1500"/>
              <a:t>Activities that create lists</a:t>
            </a:r>
          </a:p>
        </p:txBody>
      </p:sp>
      <p:sp>
        <p:nvSpPr>
          <p:cNvPr id="16402" name="Rectangle 37"/>
          <p:cNvSpPr>
            <a:spLocks noChangeArrowheads="1"/>
          </p:cNvSpPr>
          <p:nvPr/>
        </p:nvSpPr>
        <p:spPr bwMode="auto">
          <a:xfrm>
            <a:off x="6324600" y="3429000"/>
            <a:ext cx="16764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/>
              <a:t>Case studies</a:t>
            </a:r>
          </a:p>
          <a:p>
            <a:endParaRPr lang="en-US" sz="1500"/>
          </a:p>
          <a:p>
            <a:r>
              <a:rPr lang="en-US" sz="1500"/>
              <a:t>Role Plays</a:t>
            </a:r>
          </a:p>
          <a:p>
            <a:endParaRPr lang="en-US" sz="1500"/>
          </a:p>
          <a:p>
            <a:r>
              <a:rPr lang="en-US" sz="1500"/>
              <a:t>Hands on approaches on models</a:t>
            </a:r>
          </a:p>
          <a:p>
            <a:endParaRPr lang="en-US" sz="1500"/>
          </a:p>
          <a:p>
            <a:r>
              <a:rPr lang="en-US" sz="1500"/>
              <a:t>Practice on another person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Copyright: Sarah L Swart, </a:t>
            </a:r>
            <a:r>
              <a:rPr lang="en-US" dirty="0" smtClean="0"/>
              <a:t>2008.</a:t>
            </a:r>
            <a:endParaRPr lang="en-US" dirty="0"/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BBCA8B-F0F1-412B-9D77-99E113978ECB}" type="slidenum">
              <a:rPr lang="en-US"/>
              <a:pPr/>
              <a:t>13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44463"/>
            <a:ext cx="6324600" cy="701675"/>
          </a:xfrm>
        </p:spPr>
        <p:txBody>
          <a:bodyPr/>
          <a:lstStyle/>
          <a:p>
            <a:pPr eaLnBrk="1" hangingPunct="1"/>
            <a:r>
              <a:rPr lang="en-US" smtClean="0"/>
              <a:t>Sources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i="1" dirty="0" smtClean="0"/>
              <a:t>Learning Styles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dirty="0" smtClean="0"/>
              <a:t>Felder &amp; Silverman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1600" dirty="0" smtClean="0">
                <a:hlinkClick r:id="rId4"/>
              </a:rPr>
              <a:t>http://www.ncsu.edu/felder-public/Learning_Styles.html</a:t>
            </a:r>
            <a:r>
              <a:rPr lang="en-US" sz="16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dirty="0" smtClean="0"/>
              <a:t>Fleming, Neil</a:t>
            </a:r>
            <a:br>
              <a:rPr lang="en-US" sz="1600" dirty="0" smtClean="0"/>
            </a:br>
            <a:r>
              <a:rPr lang="en-US" sz="1600" dirty="0" smtClean="0">
                <a:hlinkClick r:id="rId5"/>
              </a:rPr>
              <a:t>http://www.vark-learn.com</a:t>
            </a:r>
            <a:r>
              <a:rPr lang="en-US" sz="16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dirty="0" smtClean="0"/>
              <a:t>Kolb, David A.</a:t>
            </a:r>
            <a:br>
              <a:rPr lang="en-US" sz="1600" dirty="0" smtClean="0"/>
            </a:br>
            <a:r>
              <a:rPr lang="en-US" sz="1600" dirty="0" smtClean="0">
                <a:hlinkClick r:id="rId6"/>
              </a:rPr>
              <a:t>http://www.learningfromexperience.com</a:t>
            </a:r>
            <a:endParaRPr lang="en-US" sz="16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1600" dirty="0" smtClean="0"/>
              <a:t>Bibliography of works: </a:t>
            </a:r>
            <a:r>
              <a:rPr lang="en-US" sz="1600" dirty="0" smtClean="0">
                <a:hlinkClick r:id="rId7"/>
              </a:rPr>
              <a:t>http://learningfromexperience.com/research-library/</a:t>
            </a:r>
            <a:r>
              <a:rPr lang="en-US" sz="1600" dirty="0" smtClean="0"/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October 18, </a:t>
            </a:r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614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Copyright: Sarah L Swart, </a:t>
            </a:r>
            <a:r>
              <a:rPr lang="en-US" dirty="0" smtClean="0"/>
              <a:t>2008.</a:t>
            </a:r>
            <a:endParaRPr lang="en-US" dirty="0"/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095261-D00E-4440-9D13-F2116A8A391B}" type="slidenum">
              <a:rPr lang="en-US"/>
              <a:pPr/>
              <a:t>2</a:t>
            </a:fld>
            <a:endParaRPr lang="en-US"/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>
          <a:xfrm>
            <a:off x="2514600" y="174625"/>
            <a:ext cx="6324600" cy="641350"/>
          </a:xfrm>
        </p:spPr>
        <p:txBody>
          <a:bodyPr/>
          <a:lstStyle/>
          <a:p>
            <a:pPr eaLnBrk="1" hangingPunct="1"/>
            <a:r>
              <a:rPr lang="en-US" sz="3600" smtClean="0"/>
              <a:t>What You Will Learn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gray">
          <a:xfrm>
            <a:off x="1752600" y="2057400"/>
            <a:ext cx="54102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</a:rPr>
              <a:t>1. Learning Styles: What Are They</a:t>
            </a:r>
            <a:r>
              <a:rPr lang="en-US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gray">
          <a:xfrm>
            <a:off x="1752600" y="2895600"/>
            <a:ext cx="5410200" cy="533400"/>
          </a:xfrm>
          <a:prstGeom prst="roundRect">
            <a:avLst>
              <a:gd name="adj" fmla="val 1279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</a:rPr>
              <a:t>2. Learning Styles Strategies</a:t>
            </a:r>
            <a:r>
              <a:rPr lang="en-US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828800" y="3733800"/>
            <a:ext cx="5410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Abstract of this Presentation: Participants will understand learning styles and learn how to design course material and sites to accommodate multiple learning styles.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Copyright: Sarah L Swart, </a:t>
            </a:r>
            <a:r>
              <a:rPr lang="en-US" dirty="0" smtClean="0"/>
              <a:t>2008.</a:t>
            </a:r>
            <a:endParaRPr lang="en-US" dirty="0"/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0DFEF95-9BF8-42D9-A4FE-51CAB3A93FDE}" type="slidenum">
              <a:rPr lang="en-US"/>
              <a:pPr/>
              <a:t>3</a:t>
            </a:fld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44463"/>
            <a:ext cx="6324600" cy="701675"/>
          </a:xfrm>
        </p:spPr>
        <p:txBody>
          <a:bodyPr/>
          <a:lstStyle/>
          <a:p>
            <a:pPr eaLnBrk="1" hangingPunct="1"/>
            <a:r>
              <a:rPr lang="en-US" smtClean="0"/>
              <a:t>Learning Styles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Many different models of learning styles</a:t>
            </a:r>
          </a:p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Basically, the way in which an individual learns (and by extension, teaches)</a:t>
            </a:r>
          </a:p>
          <a:p>
            <a:pPr eaLnBrk="1" hangingPunct="1"/>
            <a:r>
              <a:rPr lang="en-US" sz="2800" dirty="0" smtClean="0"/>
              <a:t>David Kolb (1984)</a:t>
            </a:r>
          </a:p>
          <a:p>
            <a:pPr lvl="1" eaLnBrk="1" hangingPunct="1"/>
            <a:r>
              <a:rPr lang="en-US" sz="2000" b="1" dirty="0" smtClean="0"/>
              <a:t>Activist, Reflector, Theorist, Pragmatist Types</a:t>
            </a:r>
          </a:p>
          <a:p>
            <a:pPr eaLnBrk="1" hangingPunct="1"/>
            <a:r>
              <a:rPr lang="en-US" sz="2800" dirty="0" smtClean="0"/>
              <a:t>Felder &amp; Silverman (1988)</a:t>
            </a:r>
          </a:p>
          <a:p>
            <a:pPr eaLnBrk="1" hangingPunct="1"/>
            <a:r>
              <a:rPr lang="en-US" sz="2800" dirty="0" smtClean="0"/>
              <a:t>Neil Fleming (2001)</a:t>
            </a:r>
          </a:p>
          <a:p>
            <a:pPr lvl="1" eaLnBrk="1" hangingPunct="1"/>
            <a:r>
              <a:rPr lang="en-US" sz="2000" b="1" dirty="0" smtClean="0"/>
              <a:t>Visual, Aural, Reading/Writing, Kinesthetic Types</a:t>
            </a:r>
            <a:br>
              <a:rPr lang="en-US" sz="2000" b="1" dirty="0" smtClean="0"/>
            </a:br>
            <a:endParaRPr lang="en-US" sz="2000" b="1" dirty="0" smtClean="0"/>
          </a:p>
          <a:p>
            <a:pPr eaLnBrk="1" hangingPunct="1"/>
            <a:r>
              <a:rPr lang="en-US" sz="2400" dirty="0" smtClean="0"/>
              <a:t>Related Psychological Research: Myers-Briggs, </a:t>
            </a:r>
            <a:r>
              <a:rPr lang="en-US" sz="2400" dirty="0" err="1" smtClean="0"/>
              <a:t>Enneagram</a:t>
            </a:r>
            <a:endParaRPr lang="en-US" sz="24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Copyright: Sarah L Swart, </a:t>
            </a:r>
            <a:r>
              <a:rPr lang="en-US" dirty="0" smtClean="0"/>
              <a:t>2008.</a:t>
            </a:r>
            <a:endParaRPr lang="en-US" dirty="0"/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05EFC44-1E0F-4D14-ACC5-743A4B23D1C9}" type="slidenum">
              <a:rPr lang="en-US"/>
              <a:pPr/>
              <a:t>4</a:t>
            </a:fld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44463"/>
            <a:ext cx="6324600" cy="701675"/>
          </a:xfrm>
        </p:spPr>
        <p:txBody>
          <a:bodyPr/>
          <a:lstStyle/>
          <a:p>
            <a:pPr eaLnBrk="1" hangingPunct="1"/>
            <a:r>
              <a:rPr lang="en-US" smtClean="0"/>
              <a:t>Principles of Learning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concepts</a:t>
            </a:r>
          </a:p>
          <a:p>
            <a:pPr eaLnBrk="1" hangingPunct="1"/>
            <a:r>
              <a:rPr lang="en-US" smtClean="0"/>
              <a:t>Focus on VARK as the most specific model to online learning</a:t>
            </a:r>
          </a:p>
          <a:p>
            <a:pPr eaLnBrk="1" hangingPunct="1"/>
            <a:r>
              <a:rPr lang="en-US" smtClean="0"/>
              <a:t>VARK addresses one aspect of the full spectrum of learning styles: how information comes to and is received by an individual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Copyright: Sarah L Swart, </a:t>
            </a:r>
            <a:r>
              <a:rPr lang="en-US" dirty="0" smtClean="0"/>
              <a:t>2008.</a:t>
            </a:r>
            <a:endParaRPr lang="en-US" dirty="0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404A6DD-7661-43CC-950B-75BDEFCAA82F}" type="slidenum">
              <a:rPr lang="en-US"/>
              <a:pPr/>
              <a:t>5</a:t>
            </a:fld>
            <a:endParaRPr 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74625"/>
            <a:ext cx="6324600" cy="641350"/>
          </a:xfrm>
        </p:spPr>
        <p:txBody>
          <a:bodyPr/>
          <a:lstStyle/>
          <a:p>
            <a:pPr eaLnBrk="1" hangingPunct="1"/>
            <a:r>
              <a:rPr lang="en-US" sz="3600" smtClean="0"/>
              <a:t> Learning Styles</a:t>
            </a:r>
          </a:p>
        </p:txBody>
      </p:sp>
      <p:sp>
        <p:nvSpPr>
          <p:cNvPr id="36867" name="Freeform 3"/>
          <p:cNvSpPr>
            <a:spLocks noEditPoints="1"/>
          </p:cNvSpPr>
          <p:nvPr/>
        </p:nvSpPr>
        <p:spPr bwMode="gray">
          <a:xfrm rot="-1358056">
            <a:off x="1077913" y="2538413"/>
            <a:ext cx="6853237" cy="2803525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21176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gray">
          <a:xfrm>
            <a:off x="3810000" y="1676400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gray">
          <a:xfrm>
            <a:off x="1295400" y="3200400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gray">
          <a:xfrm>
            <a:off x="2178050" y="4897438"/>
            <a:ext cx="1282700" cy="12747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gray">
          <a:xfrm>
            <a:off x="4953000" y="4267200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gray">
          <a:xfrm>
            <a:off x="6781800" y="1905000"/>
            <a:ext cx="1212850" cy="1274763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9227" name="Text Box 9"/>
          <p:cNvSpPr txBox="1">
            <a:spLocks noChangeArrowheads="1"/>
          </p:cNvSpPr>
          <p:nvPr/>
        </p:nvSpPr>
        <p:spPr bwMode="gray">
          <a:xfrm>
            <a:off x="1447800" y="3505200"/>
            <a:ext cx="862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Read/</a:t>
            </a:r>
            <a:br>
              <a:rPr lang="en-US">
                <a:solidFill>
                  <a:schemeClr val="accent2"/>
                </a:solidFill>
                <a:latin typeface="Verdana" pitchFamily="34" charset="0"/>
              </a:rPr>
            </a:br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Write</a:t>
            </a:r>
          </a:p>
        </p:txBody>
      </p:sp>
      <p:sp>
        <p:nvSpPr>
          <p:cNvPr id="9228" name="Text Box 10"/>
          <p:cNvSpPr txBox="1">
            <a:spLocks noChangeArrowheads="1"/>
          </p:cNvSpPr>
          <p:nvPr/>
        </p:nvSpPr>
        <p:spPr bwMode="gray">
          <a:xfrm>
            <a:off x="3962400" y="2133600"/>
            <a:ext cx="866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Visual</a:t>
            </a:r>
          </a:p>
        </p:txBody>
      </p:sp>
      <p:sp>
        <p:nvSpPr>
          <p:cNvPr id="9229" name="Text Box 11"/>
          <p:cNvSpPr txBox="1">
            <a:spLocks noChangeArrowheads="1"/>
          </p:cNvSpPr>
          <p:nvPr/>
        </p:nvSpPr>
        <p:spPr bwMode="gray">
          <a:xfrm>
            <a:off x="7010400" y="2286000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Aural</a:t>
            </a:r>
          </a:p>
        </p:txBody>
      </p:sp>
      <p:sp>
        <p:nvSpPr>
          <p:cNvPr id="9230" name="Text Box 12"/>
          <p:cNvSpPr txBox="1">
            <a:spLocks noChangeArrowheads="1"/>
          </p:cNvSpPr>
          <p:nvPr/>
        </p:nvSpPr>
        <p:spPr bwMode="gray">
          <a:xfrm>
            <a:off x="5105400" y="4572000"/>
            <a:ext cx="909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Kines-</a:t>
            </a:r>
            <a:br>
              <a:rPr lang="en-US">
                <a:solidFill>
                  <a:schemeClr val="accent2"/>
                </a:solidFill>
                <a:latin typeface="Verdana" pitchFamily="34" charset="0"/>
              </a:rPr>
            </a:br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thetic</a:t>
            </a:r>
          </a:p>
        </p:txBody>
      </p:sp>
      <p:sp>
        <p:nvSpPr>
          <p:cNvPr id="9231" name="Text Box 13"/>
          <p:cNvSpPr txBox="1">
            <a:spLocks noChangeArrowheads="1"/>
          </p:cNvSpPr>
          <p:nvPr/>
        </p:nvSpPr>
        <p:spPr bwMode="gray">
          <a:xfrm>
            <a:off x="2286000" y="5181600"/>
            <a:ext cx="887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folHlink"/>
                </a:solidFill>
                <a:latin typeface="Verdana" pitchFamily="34" charset="0"/>
              </a:rPr>
              <a:t>Multi-</a:t>
            </a:r>
            <a:br>
              <a:rPr lang="en-US">
                <a:solidFill>
                  <a:schemeClr val="folHlink"/>
                </a:solidFill>
                <a:latin typeface="Verdana" pitchFamily="34" charset="0"/>
              </a:rPr>
            </a:br>
            <a:r>
              <a:rPr lang="en-US">
                <a:solidFill>
                  <a:schemeClr val="folHlink"/>
                </a:solidFill>
                <a:latin typeface="Verdana" pitchFamily="34" charset="0"/>
              </a:rPr>
              <a:t>modal</a:t>
            </a:r>
          </a:p>
        </p:txBody>
      </p:sp>
      <p:sp>
        <p:nvSpPr>
          <p:cNvPr id="9232" name="Text Box 14"/>
          <p:cNvSpPr txBox="1">
            <a:spLocks noChangeArrowheads="1"/>
          </p:cNvSpPr>
          <p:nvPr/>
        </p:nvSpPr>
        <p:spPr bwMode="gray">
          <a:xfrm>
            <a:off x="3429000" y="3662363"/>
            <a:ext cx="2590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/>
              <a:t>VARK</a:t>
            </a:r>
          </a:p>
        </p:txBody>
      </p:sp>
      <p:sp>
        <p:nvSpPr>
          <p:cNvPr id="9233" name="Line 15"/>
          <p:cNvSpPr>
            <a:spLocks noChangeShapeType="1"/>
          </p:cNvSpPr>
          <p:nvPr/>
        </p:nvSpPr>
        <p:spPr bwMode="gray">
          <a:xfrm>
            <a:off x="2473325" y="1963738"/>
            <a:ext cx="1793875" cy="1617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234" name="AutoShape 16"/>
          <p:cNvCxnSpPr>
            <a:cxnSpLocks noChangeShapeType="1"/>
          </p:cNvCxnSpPr>
          <p:nvPr/>
        </p:nvCxnSpPr>
        <p:spPr bwMode="gray">
          <a:xfrm flipH="1">
            <a:off x="457200" y="1963738"/>
            <a:ext cx="2016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235" name="Text Box 17"/>
          <p:cNvSpPr txBox="1">
            <a:spLocks noChangeArrowheads="1"/>
          </p:cNvSpPr>
          <p:nvPr/>
        </p:nvSpPr>
        <p:spPr bwMode="gray">
          <a:xfrm>
            <a:off x="228600" y="1524000"/>
            <a:ext cx="391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Verdana" pitchFamily="34" charset="0"/>
                <a:hlinkClick r:id="rId4"/>
              </a:rPr>
              <a:t>http://www.vark-learn.com</a:t>
            </a:r>
            <a:r>
              <a:rPr lang="en-US" b="1">
                <a:latin typeface="Verdana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Copyright: Sarah L Swart, </a:t>
            </a:r>
            <a:r>
              <a:rPr lang="en-US" dirty="0" smtClean="0"/>
              <a:t>2008.</a:t>
            </a:r>
            <a:endParaRPr lang="en-US" dirty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F1155C3-7A0F-4E0B-BB35-C17A8955BCC2}" type="slidenum">
              <a:rPr lang="en-US"/>
              <a:pPr/>
              <a:t>6</a:t>
            </a:fld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74625"/>
            <a:ext cx="6629400" cy="641350"/>
          </a:xfrm>
        </p:spPr>
        <p:txBody>
          <a:bodyPr/>
          <a:lstStyle/>
          <a:p>
            <a:pPr eaLnBrk="1" hangingPunct="1"/>
            <a:r>
              <a:rPr lang="en-US" sz="3600" smtClean="0"/>
              <a:t>Study and Teaching Strategies</a:t>
            </a:r>
          </a:p>
        </p:txBody>
      </p:sp>
      <p:sp>
        <p:nvSpPr>
          <p:cNvPr id="10245" name="AutoShape 3"/>
          <p:cNvSpPr>
            <a:spLocks noChangeArrowheads="1"/>
          </p:cNvSpPr>
          <p:nvPr/>
        </p:nvSpPr>
        <p:spPr bwMode="auto">
          <a:xfrm>
            <a:off x="6311900" y="3352800"/>
            <a:ext cx="1676400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AutoShape 4"/>
          <p:cNvSpPr>
            <a:spLocks noChangeArrowheads="1"/>
          </p:cNvSpPr>
          <p:nvPr/>
        </p:nvSpPr>
        <p:spPr bwMode="auto">
          <a:xfrm>
            <a:off x="4559300" y="3352800"/>
            <a:ext cx="1665288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AutoShape 5"/>
          <p:cNvSpPr>
            <a:spLocks noChangeArrowheads="1"/>
          </p:cNvSpPr>
          <p:nvPr/>
        </p:nvSpPr>
        <p:spPr bwMode="auto">
          <a:xfrm>
            <a:off x="2819400" y="3352800"/>
            <a:ext cx="1616075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AutoShape 6"/>
          <p:cNvSpPr>
            <a:spLocks noChangeArrowheads="1"/>
          </p:cNvSpPr>
          <p:nvPr/>
        </p:nvSpPr>
        <p:spPr bwMode="auto">
          <a:xfrm>
            <a:off x="1054100" y="3352800"/>
            <a:ext cx="1676400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49" name="Group 7"/>
          <p:cNvGrpSpPr>
            <a:grpSpLocks/>
          </p:cNvGrpSpPr>
          <p:nvPr/>
        </p:nvGrpSpPr>
        <p:grpSpPr bwMode="auto">
          <a:xfrm>
            <a:off x="1295400" y="1981200"/>
            <a:ext cx="6096000" cy="990600"/>
            <a:chOff x="624" y="1152"/>
            <a:chExt cx="4080" cy="720"/>
          </a:xfrm>
        </p:grpSpPr>
        <p:sp>
          <p:nvSpPr>
            <p:cNvPr id="38920" name="Rectangle 8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264" name="Group 9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10278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9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4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5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925" name="Oval 13"/>
              <p:cNvSpPr>
                <a:spLocks noChangeArrowheads="1"/>
              </p:cNvSpPr>
              <p:nvPr/>
            </p:nvSpPr>
            <p:spPr bwMode="gray">
              <a:xfrm>
                <a:off x="2439" y="3519"/>
                <a:ext cx="20" cy="70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0265" name="Rectangle 14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10266" name="Group 15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10274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5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0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5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931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70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8932" name="Rectangle 20"/>
            <p:cNvSpPr>
              <a:spLocks noChangeArrowheads="1"/>
            </p:cNvSpPr>
            <p:nvPr/>
          </p:nvSpPr>
          <p:spPr bwMode="gray">
            <a:xfrm rot="3419336">
              <a:off x="2880" y="1151"/>
              <a:ext cx="672" cy="67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268" name="Group 21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10270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1" name="Rectangle 2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6" name="Oval 2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5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937" name="Oval 2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70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0269" name="Rectangle 26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sp>
        <p:nvSpPr>
          <p:cNvPr id="10250" name="Rectangle 27"/>
          <p:cNvSpPr>
            <a:spLocks noChangeArrowheads="1"/>
          </p:cNvSpPr>
          <p:nvPr/>
        </p:nvSpPr>
        <p:spPr bwMode="gray">
          <a:xfrm>
            <a:off x="1447800" y="129540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hlinkClick r:id="rId4" tooltip="Learning and Teaching for Visual Style"/>
              </a:rPr>
              <a:t>Visual</a:t>
            </a:r>
            <a:r>
              <a:rPr lang="en-US">
                <a:solidFill>
                  <a:srgbClr val="7F7F7F"/>
                </a:solidFill>
              </a:rPr>
              <a:t>	</a:t>
            </a:r>
          </a:p>
        </p:txBody>
      </p:sp>
      <p:sp>
        <p:nvSpPr>
          <p:cNvPr id="10251" name="Rectangle 28"/>
          <p:cNvSpPr>
            <a:spLocks noChangeArrowheads="1"/>
          </p:cNvSpPr>
          <p:nvPr/>
        </p:nvSpPr>
        <p:spPr bwMode="gray">
          <a:xfrm>
            <a:off x="3352800" y="129540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hlinkClick r:id="rId5" tooltip="Learning and Teaching Strategies for Aural"/>
              </a:rPr>
              <a:t>Aural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252" name="Rectangle 29"/>
          <p:cNvSpPr>
            <a:spLocks noChangeArrowheads="1"/>
          </p:cNvSpPr>
          <p:nvPr/>
        </p:nvSpPr>
        <p:spPr bwMode="gray">
          <a:xfrm>
            <a:off x="4572000" y="1295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hlinkClick r:id="rId6" tooltip="Learning and Teaching Strategies for Read/Write"/>
              </a:rPr>
              <a:t>Read/Write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253" name="Rectangle 30"/>
          <p:cNvSpPr>
            <a:spLocks noChangeArrowheads="1"/>
          </p:cNvSpPr>
          <p:nvPr/>
        </p:nvSpPr>
        <p:spPr bwMode="gray">
          <a:xfrm>
            <a:off x="6477000" y="12954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hlinkClick r:id="rId7" tooltip="Teaching and Learning Strategies for Kinesthetic"/>
              </a:rPr>
              <a:t>Kinesthetic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254" name="Rectangle 31"/>
          <p:cNvSpPr>
            <a:spLocks noChangeArrowheads="1"/>
          </p:cNvSpPr>
          <p:nvPr/>
        </p:nvSpPr>
        <p:spPr bwMode="auto">
          <a:xfrm>
            <a:off x="1143000" y="3429000"/>
            <a:ext cx="14478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600"/>
              <a:t>Diagrams and Charts</a:t>
            </a:r>
          </a:p>
          <a:p>
            <a:pPr>
              <a:buFontTx/>
              <a:buChar char="•"/>
            </a:pPr>
            <a:r>
              <a:rPr lang="en-US" sz="1600"/>
              <a:t>White Space</a:t>
            </a:r>
          </a:p>
          <a:p>
            <a:pPr>
              <a:buFontTx/>
              <a:buChar char="•"/>
            </a:pPr>
            <a:r>
              <a:rPr lang="en-US" sz="1600"/>
              <a:t>Video</a:t>
            </a:r>
          </a:p>
          <a:p>
            <a:pPr>
              <a:buFontTx/>
              <a:buChar char="•"/>
            </a:pPr>
            <a:r>
              <a:rPr lang="en-US" sz="1600"/>
              <a:t>Images</a:t>
            </a:r>
          </a:p>
          <a:p>
            <a:pPr>
              <a:buFontTx/>
              <a:buChar char="•"/>
            </a:pPr>
            <a:r>
              <a:rPr lang="en-US" sz="1600"/>
              <a:t>Lecture notes into learnable packages 3:1</a:t>
            </a:r>
          </a:p>
        </p:txBody>
      </p:sp>
      <p:sp>
        <p:nvSpPr>
          <p:cNvPr id="10255" name="Rectangle 32"/>
          <p:cNvSpPr>
            <a:spLocks noChangeArrowheads="1"/>
          </p:cNvSpPr>
          <p:nvPr/>
        </p:nvSpPr>
        <p:spPr bwMode="auto">
          <a:xfrm>
            <a:off x="6324600" y="3352800"/>
            <a:ext cx="16764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600"/>
              <a:t>Use all senses</a:t>
            </a:r>
          </a:p>
          <a:p>
            <a:pPr>
              <a:buFontTx/>
              <a:buChar char="•"/>
            </a:pPr>
            <a:r>
              <a:rPr lang="en-US" sz="1600"/>
              <a:t>Examples</a:t>
            </a:r>
          </a:p>
          <a:p>
            <a:pPr>
              <a:buFontTx/>
              <a:buChar char="•"/>
            </a:pPr>
            <a:r>
              <a:rPr lang="en-US" sz="1600"/>
              <a:t>Case Studies</a:t>
            </a:r>
          </a:p>
          <a:p>
            <a:pPr>
              <a:buFontTx/>
              <a:buChar char="•"/>
            </a:pPr>
            <a:r>
              <a:rPr lang="en-US" sz="1600"/>
              <a:t>Talk over notes with another K person</a:t>
            </a:r>
          </a:p>
          <a:p>
            <a:pPr>
              <a:buFontTx/>
              <a:buChar char="•"/>
            </a:pPr>
            <a:r>
              <a:rPr lang="en-US" sz="1600"/>
              <a:t>Add your own examples</a:t>
            </a:r>
          </a:p>
          <a:p>
            <a:pPr>
              <a:buFontTx/>
              <a:buChar char="•"/>
            </a:pPr>
            <a:r>
              <a:rPr lang="en-US" sz="1600"/>
              <a:t>Role play your homework</a:t>
            </a:r>
          </a:p>
        </p:txBody>
      </p:sp>
      <p:sp>
        <p:nvSpPr>
          <p:cNvPr id="10256" name="Rectangle 33"/>
          <p:cNvSpPr>
            <a:spLocks noChangeArrowheads="1"/>
          </p:cNvSpPr>
          <p:nvPr/>
        </p:nvSpPr>
        <p:spPr bwMode="auto">
          <a:xfrm>
            <a:off x="4572000" y="3352800"/>
            <a:ext cx="16002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600"/>
              <a:t>Make lists and glossaries</a:t>
            </a:r>
          </a:p>
          <a:p>
            <a:pPr>
              <a:buFontTx/>
              <a:buChar char="•"/>
            </a:pPr>
            <a:r>
              <a:rPr lang="en-US" sz="1600"/>
              <a:t>Write out the words over and over</a:t>
            </a:r>
          </a:p>
          <a:p>
            <a:pPr>
              <a:buFontTx/>
              <a:buChar char="•"/>
            </a:pPr>
            <a:r>
              <a:rPr lang="en-US" sz="1600"/>
              <a:t>Read your notes silently</a:t>
            </a:r>
          </a:p>
          <a:p>
            <a:pPr>
              <a:buFontTx/>
              <a:buChar char="•"/>
            </a:pPr>
            <a:r>
              <a:rPr lang="en-US" sz="1600"/>
              <a:t>Turn diagrams and flows into words</a:t>
            </a:r>
          </a:p>
        </p:txBody>
      </p:sp>
      <p:sp>
        <p:nvSpPr>
          <p:cNvPr id="10257" name="Rectangle 34"/>
          <p:cNvSpPr>
            <a:spLocks noChangeArrowheads="1"/>
          </p:cNvSpPr>
          <p:nvPr/>
        </p:nvSpPr>
        <p:spPr bwMode="auto">
          <a:xfrm>
            <a:off x="2895600" y="3352800"/>
            <a:ext cx="16002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600"/>
              <a:t>Tape your notes into a recorder</a:t>
            </a:r>
          </a:p>
          <a:p>
            <a:pPr>
              <a:buFontTx/>
              <a:buChar char="•"/>
            </a:pPr>
            <a:r>
              <a:rPr lang="en-US" sz="1600"/>
              <a:t>Use recorded audio lectures</a:t>
            </a:r>
          </a:p>
          <a:p>
            <a:pPr>
              <a:buFontTx/>
              <a:buChar char="•"/>
            </a:pPr>
            <a:r>
              <a:rPr lang="en-US" sz="1600"/>
              <a:t>Recall stories, examples, jokes</a:t>
            </a:r>
          </a:p>
          <a:p>
            <a:pPr>
              <a:buFontTx/>
              <a:buChar char="•"/>
            </a:pPr>
            <a:r>
              <a:rPr lang="en-US" sz="1600"/>
              <a:t>Read your notes out loud</a:t>
            </a:r>
          </a:p>
        </p:txBody>
      </p:sp>
      <p:sp>
        <p:nvSpPr>
          <p:cNvPr id="10258" name="WordArt 35"/>
          <p:cNvSpPr>
            <a:spLocks noChangeArrowheads="1" noChangeShapeType="1" noTextEdit="1"/>
          </p:cNvSpPr>
          <p:nvPr/>
        </p:nvSpPr>
        <p:spPr bwMode="auto">
          <a:xfrm>
            <a:off x="1676400" y="2209800"/>
            <a:ext cx="3524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V</a:t>
            </a:r>
          </a:p>
        </p:txBody>
      </p:sp>
      <p:sp>
        <p:nvSpPr>
          <p:cNvPr id="10259" name="WordArt 36"/>
          <p:cNvSpPr>
            <a:spLocks noChangeArrowheads="1" noChangeShapeType="1" noTextEdit="1"/>
          </p:cNvSpPr>
          <p:nvPr/>
        </p:nvSpPr>
        <p:spPr bwMode="auto">
          <a:xfrm>
            <a:off x="3429000" y="2133600"/>
            <a:ext cx="3524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10260" name="WordArt 37"/>
          <p:cNvSpPr>
            <a:spLocks noChangeArrowheads="1" noChangeShapeType="1" noTextEdit="1"/>
          </p:cNvSpPr>
          <p:nvPr/>
        </p:nvSpPr>
        <p:spPr bwMode="auto">
          <a:xfrm>
            <a:off x="5105400" y="2057400"/>
            <a:ext cx="3524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R</a:t>
            </a:r>
          </a:p>
        </p:txBody>
      </p:sp>
      <p:sp>
        <p:nvSpPr>
          <p:cNvPr id="10261" name="WordArt 38"/>
          <p:cNvSpPr>
            <a:spLocks noChangeArrowheads="1" noChangeShapeType="1" noTextEdit="1"/>
          </p:cNvSpPr>
          <p:nvPr/>
        </p:nvSpPr>
        <p:spPr bwMode="auto">
          <a:xfrm>
            <a:off x="6705600" y="2133600"/>
            <a:ext cx="3810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K</a:t>
            </a:r>
          </a:p>
        </p:txBody>
      </p:sp>
      <p:sp>
        <p:nvSpPr>
          <p:cNvPr id="10262" name="Text Box 39"/>
          <p:cNvSpPr txBox="1">
            <a:spLocks noChangeArrowheads="1"/>
          </p:cNvSpPr>
          <p:nvPr/>
        </p:nvSpPr>
        <p:spPr bwMode="auto">
          <a:xfrm>
            <a:off x="762000" y="60960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Bulleted items are summarized from the Vark-learn.com Help Sheets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October 18, 2005</a:t>
            </a: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Copyright: Sarah L Swart, </a:t>
            </a:r>
            <a:r>
              <a:rPr lang="en-US" dirty="0" smtClean="0"/>
              <a:t>2008.</a:t>
            </a:r>
            <a:endParaRPr lang="en-US" dirty="0"/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9871CA-9D60-468E-B114-83F382265890}" type="slidenum">
              <a:rPr lang="en-US"/>
              <a:pPr/>
              <a:t>7</a:t>
            </a:fld>
            <a:endParaRPr lang="en-US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74625"/>
            <a:ext cx="6324600" cy="641350"/>
          </a:xfrm>
        </p:spPr>
        <p:txBody>
          <a:bodyPr/>
          <a:lstStyle/>
          <a:p>
            <a:pPr eaLnBrk="1" hangingPunct="1"/>
            <a:r>
              <a:rPr lang="en-US" sz="3600" smtClean="0"/>
              <a:t>Visual Learning Style (VARK)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Lecturers who use gestures and picturesque language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Pictures, videos, posters, slides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Flow charts, Diagrams, and Pictures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Graphs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Different colors and highlighting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White 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To take in the information use the above techniques and reconstruct the images in other spatial arrangements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Redraw pages from memory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Convert lecture notes into learnable packages by reducing them 3:1 into picture pages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1" smtClean="0"/>
              <a:t>Output for High Performance: draw diagrams; write exam answers; recall the pictures; practice turning visuals back to words</a:t>
            </a:r>
            <a:br>
              <a:rPr lang="en-US" sz="1800" b="1" smtClean="0"/>
            </a:br>
            <a:endParaRPr lang="en-US" sz="18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smtClean="0"/>
              <a:t>Source: VARK Visual Study Sheet </a:t>
            </a:r>
            <a:r>
              <a:rPr lang="en-US" sz="1600" smtClean="0">
                <a:hlinkClick r:id="rId4"/>
              </a:rPr>
              <a:t>http://www.vark-learn.com/english/page.asp?p=visual</a:t>
            </a:r>
            <a:r>
              <a:rPr lang="en-US" sz="1600" smtClean="0"/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October 18, 2005</a:t>
            </a: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Copyright: Sarah L Swart, 2005.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E5B041-332F-43CA-BA9E-847F3C233A0B}" type="slidenum">
              <a:rPr lang="en-US"/>
              <a:pPr/>
              <a:t>8</a:t>
            </a:fld>
            <a:endParaRPr lang="en-US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74625"/>
            <a:ext cx="6629400" cy="641350"/>
          </a:xfrm>
        </p:spPr>
        <p:txBody>
          <a:bodyPr/>
          <a:lstStyle/>
          <a:p>
            <a:pPr eaLnBrk="1" hangingPunct="1"/>
            <a:r>
              <a:rPr lang="en-US" sz="3600" smtClean="0"/>
              <a:t>Aural Study Strategies (VARK)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/>
              <a:t>INTAKE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Discussions and tutorials, explain new ideas to others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Tape recorder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Remember jokes, examples, stories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Describe to someone who was not there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Leave spaces in your notes for later recall and filling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1600" smtClean="0"/>
              <a:t>SWOT: Study without Tears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Convert your notes to a learnable package by reducing them 3:1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Collect more notes from the textbook and readings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Read your summarized notes aloud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Explain your notes to another aural person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b="1" smtClean="0"/>
              <a:t>Output for High Performance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1" smtClean="0"/>
              <a:t>Imagine talking with the examiner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1" smtClean="0"/>
              <a:t>Listen to your voices and write them down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1" smtClean="0"/>
              <a:t>Speak your answers aloud</a:t>
            </a:r>
          </a:p>
          <a:p>
            <a:pPr lvl="2" eaLnBrk="1" hangingPunct="1">
              <a:lnSpc>
                <a:spcPct val="90000"/>
              </a:lnSpc>
            </a:pPr>
            <a:endParaRPr lang="en-US" sz="16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/>
              <a:t>Source: Aural Help Sheet </a:t>
            </a:r>
            <a:r>
              <a:rPr lang="en-US" sz="1800" smtClean="0">
                <a:hlinkClick r:id="rId4"/>
              </a:rPr>
              <a:t>http://www.vark-learn.com/english/page.asp?p=aural</a:t>
            </a:r>
            <a:r>
              <a:rPr lang="en-US" sz="1800" smtClean="0"/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October 18, 2005</a:t>
            </a: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Copyright: Sarah L Swart, </a:t>
            </a:r>
            <a:r>
              <a:rPr lang="en-US" dirty="0" smtClean="0"/>
              <a:t>2008.</a:t>
            </a:r>
            <a:endParaRPr lang="en-US" dirty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1448B3-AA5F-47D9-BF76-5E1269CB677E}" type="slidenum">
              <a:rPr lang="en-US"/>
              <a:pPr/>
              <a:t>9</a:t>
            </a:fld>
            <a:endParaRPr lang="en-US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06375"/>
            <a:ext cx="6858000" cy="579438"/>
          </a:xfrm>
        </p:spPr>
        <p:txBody>
          <a:bodyPr/>
          <a:lstStyle/>
          <a:p>
            <a:pPr eaLnBrk="1" hangingPunct="1"/>
            <a:r>
              <a:rPr lang="en-US" sz="3200" smtClean="0"/>
              <a:t>Read/Write Study Strategies (VARK)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/>
              <a:t>INTAKE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Lists, headings, dictionaries, glossaries, definitions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Handouts, textbooks, readings, notes, essays, manuals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1600" smtClean="0"/>
              <a:t>SWOT: Study without Tears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Write out the words over and over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Read notes silently again and again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Organize diagrams, graphs, pictures into statements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Turn charts and flows into words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Imagine your lists arranged in multiple choice questions and distinguish from each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b="1" smtClean="0"/>
              <a:t>OUTPUT FOR HIGH PERFORMANCE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1" smtClean="0"/>
              <a:t>Write exam answers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1" smtClean="0"/>
              <a:t>Practice with multiple choice questions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1" smtClean="0"/>
              <a:t>Write paragraphs beginnings and endings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1" smtClean="0"/>
              <a:t>Write your lists (a.b.c.d,1,2,3,4)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1" smtClean="0"/>
              <a:t>Arrange your words into hierarchies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/>
              <a:t>Source: Read/Write Help Sheet </a:t>
            </a:r>
            <a:br>
              <a:rPr lang="en-US" sz="1800" smtClean="0"/>
            </a:br>
            <a:r>
              <a:rPr lang="en-US" sz="1800" smtClean="0">
                <a:hlinkClick r:id="rId4"/>
              </a:rPr>
              <a:t>http://www.vark-learn.com/english/page.asp?p=readwrite</a:t>
            </a:r>
            <a:r>
              <a:rPr lang="en-US" sz="1800" smtClean="0"/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_PLAYLIST_COUNT" val="0"/>
  <p:tag name="PRESENTATION_PRESENTER_SLIDE_LEVEL" val="0"/>
  <p:tag name="PUBLISH_TITLE" val="Learning Styles and Digital Content :: slides auto advance with audio"/>
  <p:tag name="ARTICULATE_LOGO" val="(None selected)"/>
  <p:tag name="ARTICULATE_PRESENTER" val="Sarah Lelgarde Swart"/>
  <p:tag name="ARTICULATE_PRESENTER_GUID" val="80C95D3B-0DCD-40B6-AF6B-5DAEB329E699"/>
  <p:tag name="ARTICULATE_LMS" val="0"/>
  <p:tag name="ARTICULATE_TEMPLATE" val="Corporate Communications"/>
  <p:tag name="LMS_PUBLISH" val="No"/>
  <p:tag name="LASTPUBLISHED" val="J:\computease\presentations\audiolearningstyles_learningobjects\launcher.htm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ELAPSEDTIME" val="33.07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ELAPSEDTIME" val="31.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ELAPSEDTIME" val="20.7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ELAPSEDTIME" val="28.83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ELAPSEDTIME" val="17.2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ELAPSEDTIME" val="11.7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ELAPSEDTIME" val="28.3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ELAPSEDTIME" val="30.9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ELAPSEDTIME" val="18.70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ELAPSEDTIME" val="8.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ELAPSEDTIME" val="26.03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ELAPSEDTIME" val="41.93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ELAPSEDTIME" val="43.92"/>
</p:tagLst>
</file>

<file path=ppt/theme/theme1.xml><?xml version="1.0" encoding="utf-8"?>
<a:theme xmlns:a="http://schemas.openxmlformats.org/drawingml/2006/main" name="technofocus_microsoft">
  <a:themeElements>
    <a:clrScheme name="technofocus_microsoft 1">
      <a:dk1>
        <a:srgbClr val="1D528D"/>
      </a:dk1>
      <a:lt1>
        <a:srgbClr val="FFFFFF"/>
      </a:lt1>
      <a:dk2>
        <a:srgbClr val="000000"/>
      </a:dk2>
      <a:lt2>
        <a:srgbClr val="B2B2B2"/>
      </a:lt2>
      <a:accent1>
        <a:srgbClr val="2D6BC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BAE0"/>
      </a:accent5>
      <a:accent6>
        <a:srgbClr val="E78A00"/>
      </a:accent6>
      <a:hlink>
        <a:srgbClr val="9999FF"/>
      </a:hlink>
      <a:folHlink>
        <a:srgbClr val="969696"/>
      </a:folHlink>
    </a:clrScheme>
    <a:fontScheme name="technofocus_microso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chnofocus_microsoft 1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2D6BC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BA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focus_microsoft 2">
        <a:dk1>
          <a:srgbClr val="808080"/>
        </a:dk1>
        <a:lt1>
          <a:srgbClr val="FFFFFF"/>
        </a:lt1>
        <a:dk2>
          <a:srgbClr val="000000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focus_microsoft 3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focus_microsoft 4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2D6BC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BAE0"/>
        </a:accent5>
        <a:accent6>
          <a:srgbClr val="E78A00"/>
        </a:accent6>
        <a:hlink>
          <a:srgbClr val="99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mple presentation slides">
  <a:themeElements>
    <a:clrScheme name="Sample presentation slides 4">
      <a:dk1>
        <a:srgbClr val="1D528D"/>
      </a:dk1>
      <a:lt1>
        <a:srgbClr val="FFFFFF"/>
      </a:lt1>
      <a:dk2>
        <a:srgbClr val="000000"/>
      </a:dk2>
      <a:lt2>
        <a:srgbClr val="B2B2B2"/>
      </a:lt2>
      <a:accent1>
        <a:srgbClr val="2D6BC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BAE0"/>
      </a:accent5>
      <a:accent6>
        <a:srgbClr val="E78A00"/>
      </a:accent6>
      <a:hlink>
        <a:srgbClr val="9900FF"/>
      </a:hlink>
      <a:folHlink>
        <a:srgbClr val="0000CC"/>
      </a:folHlink>
    </a:clrScheme>
    <a:fontScheme name="Sample presentation 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presentation slides 1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2D6BC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BA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2">
        <a:dk1>
          <a:srgbClr val="808080"/>
        </a:dk1>
        <a:lt1>
          <a:srgbClr val="FFFFFF"/>
        </a:lt1>
        <a:dk2>
          <a:srgbClr val="000000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3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4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2D6BC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BAE0"/>
        </a:accent5>
        <a:accent6>
          <a:srgbClr val="E78A00"/>
        </a:accent6>
        <a:hlink>
          <a:srgbClr val="99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</TotalTime>
  <Words>966</Words>
  <Application>Microsoft PowerPoint</Application>
  <PresentationFormat>On-screen Show (4:3)</PresentationFormat>
  <Paragraphs>206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technofocus_microsoft</vt:lpstr>
      <vt:lpstr>Sample presentation slides</vt:lpstr>
      <vt:lpstr>Image</vt:lpstr>
      <vt:lpstr>Learning Styles and Teaching</vt:lpstr>
      <vt:lpstr>What You Will Learn</vt:lpstr>
      <vt:lpstr>Learning Styles</vt:lpstr>
      <vt:lpstr>Principles of Learning</vt:lpstr>
      <vt:lpstr> Learning Styles</vt:lpstr>
      <vt:lpstr>Study and Teaching Strategies</vt:lpstr>
      <vt:lpstr>Visual Learning Style (VARK)</vt:lpstr>
      <vt:lpstr>Aural Study Strategies (VARK)</vt:lpstr>
      <vt:lpstr>Read/Write Study Strategies (VARK)</vt:lpstr>
      <vt:lpstr>Kinesthetic Study Strategies (VARK)</vt:lpstr>
      <vt:lpstr>Multimodal Study Strategies (VARK)</vt:lpstr>
      <vt:lpstr>Matching Teaching Strategies</vt:lpstr>
      <vt:lpstr>Sources</vt:lpstr>
    </vt:vector>
  </TitlesOfParts>
  <Manager/>
  <Company>UDM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Electronic Learning Objects</dc:title>
  <dc:subject/>
  <dc:creator>Sarah L Swart</dc:creator>
  <cp:keywords/>
  <dc:description/>
  <cp:lastModifiedBy>Sarah Swart</cp:lastModifiedBy>
  <cp:revision>58</cp:revision>
  <dcterms:created xsi:type="dcterms:W3CDTF">2005-09-27T14:44:09Z</dcterms:created>
  <dcterms:modified xsi:type="dcterms:W3CDTF">2009-02-23T19:13:50Z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TC011368021033</vt:lpwstr>
  </property>
  <property fmtid="{D5CDD505-2E9C-101B-9397-08002B2CF9AE}" pid="3" name="ArticulatePath">
    <vt:lpwstr>learningstyles_learningobjects</vt:lpwstr>
  </property>
</Properties>
</file>